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104" d="100"/>
          <a:sy n="104" d="100"/>
        </p:scale>
        <p:origin x="96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1826" y="1169431"/>
            <a:ext cx="6686550" cy="20002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95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我的家乡黑龙江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902208" y="3429000"/>
            <a:ext cx="6934200" cy="869084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100" dirty="0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汇报人</a:t>
            </a:r>
            <a:r>
              <a:rPr lang="en-US" sz="2100" dirty="0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：</a:t>
            </a:r>
            <a:r>
              <a:rPr lang="zh-CN" altLang="en-US" sz="2100" dirty="0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李佳勋</a:t>
            </a:r>
            <a:endParaRPr lang="en-US" altLang="zh-CN" sz="2100" dirty="0">
              <a:solidFill>
                <a:schemeClr val="accent1">
                  <a:alpha val="100000"/>
                </a:schemeClr>
              </a:solidFill>
              <a:latin typeface="STSong"/>
              <a:ea typeface="STSong"/>
              <a:cs typeface="STSong"/>
            </a:endParaRPr>
          </a:p>
          <a:p>
            <a:pPr>
              <a:lnSpc>
                <a:spcPct val="120000"/>
              </a:lnSpc>
            </a:pPr>
            <a:endParaRPr lang="en-US" sz="2100" dirty="0">
              <a:solidFill>
                <a:schemeClr val="accent1">
                  <a:alpha val="100000"/>
                </a:schemeClr>
              </a:solidFill>
              <a:latin typeface="STSong"/>
              <a:ea typeface="STSong"/>
              <a:cs typeface="STSong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930783" y="3943350"/>
            <a:ext cx="6934200" cy="5143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100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2024-10-28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227388" y="2346149"/>
            <a:ext cx="2082501" cy="2082501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54963" y="203417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黑龙江地区的美食独具特色，如锅包肉、小鸡炖蘑菇、猪肉炖粉条等，口感鲜美，深受游客喜爱。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454963" y="157583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特色美食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54963" y="3530045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黑龙江地区的烹饪技艺独特，如炖、烤、蒸等烹饪方式，以及腌制、卤制等食品加工方法，使得当地美食更加美味可口。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54963" y="3071702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烹饪技艺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54963" y="5118981"/>
            <a:ext cx="5829300" cy="781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黑龙江地区还盛产各种地方特产，如五常大米、黑龙江大豆、黑木耳等，品质优良，享誉全国。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454963" y="4660638"/>
            <a:ext cx="5829300" cy="4000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77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地方特产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 l="11792" r="11792"/>
          <a:stretch>
            <a:fillRect/>
          </a:stretch>
        </p:blipFill>
        <p:spPr>
          <a:xfrm>
            <a:off x="6738931" y="1450035"/>
            <a:ext cx="4792980" cy="4792980"/>
          </a:xfrm>
          <a:prstGeom prst="ellipse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特色美食与烹饪技艺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5901" y="1362476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方言土语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685901" y="2024509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黑龙江地区的方言土语独具特色，如“咋地了”、“干啥呢”等常用语，以及独特的发音和语调，反映了当地人民的语言习惯和文化传统。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方言土语及民间故事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838598" y="1564792"/>
            <a:ext cx="353467" cy="353467"/>
            <a:chOff x="838598" y="1564792"/>
            <a:chExt cx="353467" cy="353467"/>
          </a:xfrm>
        </p:grpSpPr>
        <p:sp>
          <p:nvSpPr>
            <p:cNvPr id="6" name="AutoShape 6"/>
            <p:cNvSpPr/>
            <p:nvPr/>
          </p:nvSpPr>
          <p:spPr>
            <a:xfrm>
              <a:off x="920082" y="1646276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7" name="AutoShape 7"/>
            <p:cNvSpPr/>
            <p:nvPr/>
          </p:nvSpPr>
          <p:spPr>
            <a:xfrm>
              <a:off x="838598" y="1564792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8" name="TextBox 8"/>
          <p:cNvSpPr txBox="1"/>
          <p:nvPr/>
        </p:nvSpPr>
        <p:spPr>
          <a:xfrm>
            <a:off x="1685901" y="3189254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民间故事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85901" y="3851288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黑龙江地区流传着许多民间故事和传说，如关于黑龙江的传说、关于满族和朝鲜族的神话故事等，这些故事丰富了当地的文化内涵。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838598" y="3391571"/>
            <a:ext cx="353467" cy="353467"/>
            <a:chOff x="838598" y="3391571"/>
            <a:chExt cx="353467" cy="353467"/>
          </a:xfrm>
        </p:grpSpPr>
        <p:sp>
          <p:nvSpPr>
            <p:cNvPr id="11" name="AutoShape 11"/>
            <p:cNvSpPr/>
            <p:nvPr/>
          </p:nvSpPr>
          <p:spPr>
            <a:xfrm>
              <a:off x="920082" y="3473055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2" name="AutoShape 12"/>
            <p:cNvSpPr/>
            <p:nvPr/>
          </p:nvSpPr>
          <p:spPr>
            <a:xfrm>
              <a:off x="838598" y="3391571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sp>
        <p:nvSpPr>
          <p:cNvPr id="13" name="TextBox 13"/>
          <p:cNvSpPr txBox="1"/>
          <p:nvPr/>
        </p:nvSpPr>
        <p:spPr>
          <a:xfrm>
            <a:off x="1685901" y="4975292"/>
            <a:ext cx="8946338" cy="555784"/>
          </a:xfrm>
          <a:prstGeom prst="rect">
            <a:avLst/>
          </a:prstGeom>
          <a:ln/>
        </p:spPr>
        <p:txBody>
          <a:bodyPr vert="horz" wrap="square" lIns="0" tIns="0" rIns="0" bIns="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民间艺术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685901" y="5637325"/>
            <a:ext cx="8972550" cy="76378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黑龙江地区的民间艺术丰富多彩，如剪纸、刺绣、木雕等，这些艺术品展现了当地人民的智慧和创造力。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838598" y="5177608"/>
            <a:ext cx="353467" cy="353467"/>
            <a:chOff x="838598" y="5177608"/>
            <a:chExt cx="353467" cy="353467"/>
          </a:xfrm>
        </p:grpSpPr>
        <p:sp>
          <p:nvSpPr>
            <p:cNvPr id="16" name="AutoShape 16"/>
            <p:cNvSpPr/>
            <p:nvPr/>
          </p:nvSpPr>
          <p:spPr>
            <a:xfrm>
              <a:off x="920082" y="5259092"/>
              <a:ext cx="190500" cy="190500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7" name="AutoShape 17"/>
            <p:cNvSpPr/>
            <p:nvPr/>
          </p:nvSpPr>
          <p:spPr>
            <a:xfrm>
              <a:off x="838598" y="5177608"/>
              <a:ext cx="353467" cy="353467"/>
            </a:xfrm>
            <a:prstGeom prst="ellipse">
              <a:avLst/>
            </a:prstGeom>
            <a:solidFill>
              <a:schemeClr val="accent1">
                <a:alpha val="16000"/>
              </a:schemeClr>
            </a:solidFill>
            <a:ln/>
          </p:spPr>
        </p:sp>
      </p:grpSp>
      <p:cxnSp>
        <p:nvCxnSpPr>
          <p:cNvPr id="18" name="Connector 18"/>
          <p:cNvCxnSpPr/>
          <p:nvPr/>
        </p:nvCxnSpPr>
        <p:spPr>
          <a:xfrm>
            <a:off x="1015332" y="1728028"/>
            <a:ext cx="0" cy="5214957"/>
          </a:xfrm>
          <a:prstGeom prst="line">
            <a:avLst/>
          </a:prstGeom>
          <a:ln w="19050">
            <a:solidFill>
              <a:schemeClr val="accent1"/>
            </a:solidFill>
            <a:prstDash val="dash"/>
            <a:headEnd type="none"/>
            <a:tailEnd type="triangl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t="31684" b="31684"/>
          <a:stretch>
            <a:fillRect/>
          </a:stretch>
        </p:blipFill>
        <p:spPr>
          <a:xfrm>
            <a:off x="623312" y="1743101"/>
            <a:ext cx="3394942" cy="1865457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23312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189230" y="1775853"/>
            <a:ext cx="3394942" cy="1865457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8189230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6" name="TextBox 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当代社会风貌展示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29057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城市建设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811743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黑龙江地区的城市建设日新月异，哈尔滨、大庆等城市已成为现代化都市，高楼大厦林立，城市基础设施完善。</a:t>
            </a: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405937" y="1779196"/>
            <a:ext cx="3394942" cy="1865457"/>
          </a:xfrm>
          <a:prstGeom prst="rect">
            <a:avLst/>
          </a:prstGeom>
        </p:spPr>
      </p:pic>
      <p:sp>
        <p:nvSpPr>
          <p:cNvPr id="10" name="AutoShape 10"/>
          <p:cNvSpPr/>
          <p:nvPr/>
        </p:nvSpPr>
        <p:spPr>
          <a:xfrm>
            <a:off x="4405937" y="3209213"/>
            <a:ext cx="3394942" cy="2857500"/>
          </a:xfrm>
          <a:prstGeom prst="roundRect">
            <a:avLst>
              <a:gd name="adj" fmla="val 7195"/>
            </a:avLst>
          </a:prstGeom>
          <a:solidFill>
            <a:srgbClr val="FFFFFF">
              <a:alpha val="100000"/>
            </a:srgbClr>
          </a:solidFill>
          <a:ln/>
          <a:effectLst>
            <a:outerShdw blurRad="342900">
              <a:srgbClr val="000000">
                <a:alpha val="5000"/>
              </a:srgbClr>
            </a:outerShdw>
          </a:effectLst>
        </p:spPr>
      </p:sp>
      <p:sp>
        <p:nvSpPr>
          <p:cNvPr id="11" name="TextBox 11"/>
          <p:cNvSpPr txBox="1"/>
          <p:nvPr/>
        </p:nvSpPr>
        <p:spPr>
          <a:xfrm>
            <a:off x="4511682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社会风貌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94976" y="3453550"/>
            <a:ext cx="3183452" cy="559238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sz="2400" b="1">
                <a:solidFill>
                  <a:srgbClr val="000000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经济发展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594368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黑龙江地区的社会风貌积极向上，人民安居乐业，文化繁荣，教育水平不断提高，医疗卫生条件得到改善。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7661" y="4164695"/>
            <a:ext cx="3018080" cy="1613061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US" sz="1500">
                <a:solidFill>
                  <a:srgbClr val="000000">
                    <a:alpha val="69804"/>
                    <a:alpha val="70000"/>
                  </a:srgbClr>
                </a:solidFill>
                <a:latin typeface="Microsoft Yahei"/>
                <a:ea typeface="Microsoft Yahei"/>
                <a:cs typeface="Microsoft Yahei"/>
              </a:rPr>
              <a:t>黑龙江地区的经济发展迅速，以农业、工业、旅游业为主要支柱，人民生活水平不断提高，经济实力逐渐增强。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566" y="3267201"/>
            <a:ext cx="6115050" cy="18190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自然景观探索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7566" y="1758043"/>
            <a:ext cx="215265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6667" r="16667"/>
          <a:stretch>
            <a:fillRect/>
          </a:stretch>
        </p:blipFill>
        <p:spPr>
          <a:xfrm>
            <a:off x="425795" y="2384018"/>
            <a:ext cx="3415971" cy="3415971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大兴安岭原始森林风貌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原始森林广袤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大兴安岭是黑龙江省内最大的原始森林区，拥有丰富的林木资源和独特的森林生态系统。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森林覆盖率高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大兴安岭的森林覆盖率极高，树木茂密，为众多野生动植物提供了栖息地和食物来源。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树种繁多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大兴安岭拥有红松、落叶松、白桦等多种珍贵树种，其中红松更是大兴安岭的特有树种。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自然景观丰富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在大兴安岭，游客可以欣赏到原始森林、高山草甸、冰川遗迹等多种自然景观。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6100" y="2971800"/>
            <a:ext cx="3554730" cy="339090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spAutoFit/>
          </a:bodyPr>
          <a:lstStyle/>
          <a:p>
            <a:pPr algn="l">
              <a:lnSpc>
                <a:spcPct val="80000"/>
              </a:lnSpc>
            </a:pPr>
            <a:r>
              <a:rPr lang="en-US" sz="300">
                <a:solidFill>
                  <a:schemeClr val="lt1">
                    <a:alpha val="0"/>
                  </a:schemeClr>
                </a:solidFill>
                <a:latin typeface="微软雅黑"/>
                <a:ea typeface="微软雅黑"/>
                <a:cs typeface="微软雅黑"/>
              </a:rPr>
              <a:t>感谢您下载包图网平台上提供的PPT作品，为了您和包图网以及原创作者的利益，请勿复制、传播、销售，否则将承担法律责任！包图网将对作品进行维权，按照传播下载次数进行十倍的索取赔偿！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algn="l">
              <a:lnSpc>
                <a:spcPct val="80000"/>
              </a:lnSpc>
            </a:pPr>
            <a:r>
              <a:rPr lang="en-US" sz="600">
                <a:solidFill>
                  <a:schemeClr val="lt1">
                    <a:alpha val="0"/>
                  </a:schemeClr>
                </a:solidFill>
                <a:latin typeface="微软雅黑"/>
                <a:ea typeface="微软雅黑"/>
                <a:cs typeface="微软雅黑"/>
              </a:rPr>
              <a:t>ibaotu.com</a:t>
            </a:r>
          </a:p>
        </p:txBody>
      </p:sp>
      <p:sp>
        <p:nvSpPr>
          <p:cNvPr id="3" name="Freeform 3"/>
          <p:cNvSpPr/>
          <p:nvPr/>
        </p:nvSpPr>
        <p:spPr>
          <a:xfrm>
            <a:off x="7431214" y="3452908"/>
            <a:ext cx="359093" cy="900589"/>
          </a:xfrm>
          <a:custGeom>
            <a:avLst/>
            <a:gdLst/>
            <a:ahLst/>
            <a:cxnLst/>
            <a:rect l="l" t="t" r="r" b="b"/>
            <a:pathLst>
              <a:path w="224" h="563">
                <a:moveTo>
                  <a:pt x="0" y="346"/>
                </a:moveTo>
                <a:cubicBezTo>
                  <a:pt x="73" y="563"/>
                  <a:pt x="73" y="563"/>
                  <a:pt x="73" y="563"/>
                </a:cubicBezTo>
                <a:cubicBezTo>
                  <a:pt x="224" y="391"/>
                  <a:pt x="224" y="391"/>
                  <a:pt x="224" y="391"/>
                </a:cubicBezTo>
                <a:cubicBezTo>
                  <a:pt x="149" y="376"/>
                  <a:pt x="149" y="376"/>
                  <a:pt x="149" y="376"/>
                </a:cubicBezTo>
                <a:cubicBezTo>
                  <a:pt x="160" y="250"/>
                  <a:pt x="146" y="121"/>
                  <a:pt x="108" y="0"/>
                </a:cubicBezTo>
                <a:cubicBezTo>
                  <a:pt x="35" y="24"/>
                  <a:pt x="35" y="24"/>
                  <a:pt x="35" y="24"/>
                </a:cubicBezTo>
                <a:cubicBezTo>
                  <a:pt x="69" y="132"/>
                  <a:pt x="82" y="247"/>
                  <a:pt x="73" y="361"/>
                </a:cubicBezTo>
                <a:lnTo>
                  <a:pt x="0" y="346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4" name="Freeform 4"/>
          <p:cNvSpPr/>
          <p:nvPr/>
        </p:nvSpPr>
        <p:spPr>
          <a:xfrm>
            <a:off x="5712238" y="2275522"/>
            <a:ext cx="902113" cy="359093"/>
          </a:xfrm>
          <a:custGeom>
            <a:avLst/>
            <a:gdLst/>
            <a:ahLst/>
            <a:cxnLst/>
            <a:rect l="l" t="t" r="r" b="b"/>
            <a:pathLst>
              <a:path w="563" h="224">
                <a:moveTo>
                  <a:pt x="361" y="151"/>
                </a:moveTo>
                <a:cubicBezTo>
                  <a:pt x="346" y="224"/>
                  <a:pt x="346" y="224"/>
                  <a:pt x="346" y="224"/>
                </a:cubicBezTo>
                <a:cubicBezTo>
                  <a:pt x="563" y="151"/>
                  <a:pt x="563" y="151"/>
                  <a:pt x="563" y="151"/>
                </a:cubicBezTo>
                <a:cubicBezTo>
                  <a:pt x="391" y="0"/>
                  <a:pt x="391" y="0"/>
                  <a:pt x="391" y="0"/>
                </a:cubicBezTo>
                <a:cubicBezTo>
                  <a:pt x="376" y="75"/>
                  <a:pt x="376" y="75"/>
                  <a:pt x="376" y="75"/>
                </a:cubicBezTo>
                <a:cubicBezTo>
                  <a:pt x="250" y="64"/>
                  <a:pt x="121" y="78"/>
                  <a:pt x="0" y="116"/>
                </a:cubicBezTo>
                <a:cubicBezTo>
                  <a:pt x="23" y="189"/>
                  <a:pt x="23" y="189"/>
                  <a:pt x="23" y="189"/>
                </a:cubicBezTo>
                <a:cubicBezTo>
                  <a:pt x="131" y="155"/>
                  <a:pt x="247" y="142"/>
                  <a:pt x="361" y="151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5" name="Freeform 5"/>
          <p:cNvSpPr/>
          <p:nvPr/>
        </p:nvSpPr>
        <p:spPr>
          <a:xfrm>
            <a:off x="4419600" y="3452908"/>
            <a:ext cx="359093" cy="900589"/>
          </a:xfrm>
          <a:custGeom>
            <a:avLst/>
            <a:gdLst/>
            <a:ahLst/>
            <a:cxnLst/>
            <a:rect l="l" t="t" r="r" b="b"/>
            <a:pathLst>
              <a:path w="224" h="563">
                <a:moveTo>
                  <a:pt x="116" y="563"/>
                </a:moveTo>
                <a:cubicBezTo>
                  <a:pt x="189" y="540"/>
                  <a:pt x="189" y="540"/>
                  <a:pt x="189" y="540"/>
                </a:cubicBezTo>
                <a:cubicBezTo>
                  <a:pt x="155" y="432"/>
                  <a:pt x="142" y="316"/>
                  <a:pt x="151" y="202"/>
                </a:cubicBezTo>
                <a:cubicBezTo>
                  <a:pt x="224" y="217"/>
                  <a:pt x="224" y="217"/>
                  <a:pt x="224" y="217"/>
                </a:cubicBezTo>
                <a:cubicBezTo>
                  <a:pt x="151" y="0"/>
                  <a:pt x="151" y="0"/>
                  <a:pt x="151" y="0"/>
                </a:cubicBezTo>
                <a:cubicBezTo>
                  <a:pt x="0" y="172"/>
                  <a:pt x="0" y="172"/>
                  <a:pt x="0" y="172"/>
                </a:cubicBezTo>
                <a:cubicBezTo>
                  <a:pt x="75" y="187"/>
                  <a:pt x="75" y="187"/>
                  <a:pt x="75" y="187"/>
                </a:cubicBezTo>
                <a:cubicBezTo>
                  <a:pt x="64" y="313"/>
                  <a:pt x="78" y="442"/>
                  <a:pt x="116" y="56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6" name="Freeform 6"/>
          <p:cNvSpPr/>
          <p:nvPr/>
        </p:nvSpPr>
        <p:spPr>
          <a:xfrm>
            <a:off x="5712238" y="5287137"/>
            <a:ext cx="902113" cy="359093"/>
          </a:xfrm>
          <a:custGeom>
            <a:avLst/>
            <a:gdLst/>
            <a:ahLst/>
            <a:cxnLst/>
            <a:rect l="l" t="t" r="r" b="b"/>
            <a:pathLst>
              <a:path w="563" h="224">
                <a:moveTo>
                  <a:pt x="202" y="73"/>
                </a:moveTo>
                <a:cubicBezTo>
                  <a:pt x="217" y="0"/>
                  <a:pt x="217" y="0"/>
                  <a:pt x="217" y="0"/>
                </a:cubicBezTo>
                <a:cubicBezTo>
                  <a:pt x="0" y="73"/>
                  <a:pt x="0" y="73"/>
                  <a:pt x="0" y="73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87" y="149"/>
                  <a:pt x="187" y="149"/>
                  <a:pt x="187" y="149"/>
                </a:cubicBezTo>
                <a:cubicBezTo>
                  <a:pt x="216" y="151"/>
                  <a:pt x="244" y="153"/>
                  <a:pt x="273" y="153"/>
                </a:cubicBezTo>
                <a:cubicBezTo>
                  <a:pt x="371" y="153"/>
                  <a:pt x="470" y="138"/>
                  <a:pt x="563" y="108"/>
                </a:cubicBezTo>
                <a:cubicBezTo>
                  <a:pt x="540" y="35"/>
                  <a:pt x="540" y="35"/>
                  <a:pt x="540" y="35"/>
                </a:cubicBezTo>
                <a:cubicBezTo>
                  <a:pt x="431" y="69"/>
                  <a:pt x="316" y="82"/>
                  <a:pt x="202" y="73"/>
                </a:cubicBez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19600" y="2178463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 l="16675" r="16675"/>
          <a:stretch>
            <a:fillRect/>
          </a:stretch>
        </p:blipFill>
        <p:spPr>
          <a:xfrm>
            <a:off x="6358255" y="2195513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5"/>
          <a:srcRect l="16626" r="16626"/>
          <a:stretch>
            <a:fillRect/>
          </a:stretch>
        </p:blipFill>
        <p:spPr>
          <a:xfrm>
            <a:off x="6358255" y="4088892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rcRect l="16675" r="16675"/>
          <a:stretch>
            <a:fillRect/>
          </a:stretch>
        </p:blipFill>
        <p:spPr>
          <a:xfrm>
            <a:off x="4419600" y="4088892"/>
            <a:ext cx="1552575" cy="1552575"/>
          </a:xfrm>
          <a:prstGeom prst="diamond">
            <a:avLst/>
          </a:prstGeom>
          <a:ln w="19050">
            <a:solidFill>
              <a:schemeClr val="accent1"/>
            </a:solidFill>
            <a:prstDash val="solid"/>
          </a:ln>
        </p:spPr>
      </p:pic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松花江畔自然风光欣赏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0534" y="1417391"/>
            <a:ext cx="291561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松花江流域广阔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80534" y="1987544"/>
            <a:ext cx="2915611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松花江是黑龙江省的主要河流之一，流域面积广阔，江水清澈，两岸风光秀丽。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80534" y="3911834"/>
            <a:ext cx="291561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水利枢纽工程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0534" y="4481987"/>
            <a:ext cx="2915611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松花江上还建有多座水利枢纽工程，如松花江大堤、丰满水电站等，这些工程不仅具有实用价值，还成为了旅游景点。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419658" y="1415340"/>
            <a:ext cx="291561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雾凇奇观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419658" y="1985493"/>
            <a:ext cx="2915611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冬季的松花江畔，常常出现雾凇奇观，江面上雾气缭绕，晶莹剔透，美不胜收。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419658" y="3909784"/>
            <a:ext cx="2915611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江心岛景观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419658" y="4479937"/>
            <a:ext cx="2915611" cy="146547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松花江中有多个江心岛，如太阳岛、松花江江心岛等，这些岛屿绿树成荫，是休闲度假的好去处。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734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50433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489734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650433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t="4109" b="4109"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黑龙江省拥有众多湖泊，如镜泊湖、兴凯湖等，这些湖泊水质清澈，景色优美。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镜泊湖是中国最大的高山堰塞湖之一，湖面平静如镜，四季景色各异，是旅游和摄影的好去处。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兴凯湖位于中俄边境线上，一半属于中国，一半属于俄罗斯，是两国人民交流的重要场所。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这些湖泊拥有丰富的水生生物资源，如鱼类、虾类等，为当地人民提供了重要的食物来源和经济收入。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镜泊湖等湖泊景观介绍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湖泊众多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73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镜泊湖特色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0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兴凯湖中俄界湖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73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湖泊生态系统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38667" y="1819508"/>
            <a:ext cx="5461334" cy="1920000"/>
          </a:xfrm>
          <a:prstGeom prst="roundRect">
            <a:avLst>
              <a:gd name="adj" fmla="val 12222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珍稀野生动植物资源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794041" y="2045910"/>
            <a:ext cx="4950584" cy="146719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珍稀野生动物：黑龙江省拥有众多珍稀野生动物，如东北虎、丹顶鹤等，这些动物是国家一级保护动物，具有极高的科研价值和观赏价值。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6211833" y="1819508"/>
            <a:ext cx="5461334" cy="1920000"/>
          </a:xfrm>
          <a:prstGeom prst="roundRect">
            <a:avLst>
              <a:gd name="adj" fmla="val 12222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6467208" y="2045910"/>
            <a:ext cx="4950584" cy="146719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野生植物资源丰富：黑龙江省的野生植物资源也非常丰富，如人参、黄芪等中草药以及松茸、黑木耳等食用菌类，这些植物具有极高的药用价值和食用价值。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538667" y="3962758"/>
            <a:ext cx="5461334" cy="1920000"/>
          </a:xfrm>
          <a:prstGeom prst="roundRect">
            <a:avLst>
              <a:gd name="adj" fmla="val 12222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794041" y="4189160"/>
            <a:ext cx="4950584" cy="146719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自然保护区：为了保护珍稀野生动植物资源，黑龙江省建立了多个自然保护区，如扎龙自然保护区、兴凯湖自然保护区等，这些保护区为珍稀野生动植物提供了良好的栖息环境和繁殖场所。</a:t>
            </a:r>
          </a:p>
        </p:txBody>
      </p:sp>
      <p:sp>
        <p:nvSpPr>
          <p:cNvPr id="9" name="AutoShape 9"/>
          <p:cNvSpPr/>
          <p:nvPr/>
        </p:nvSpPr>
        <p:spPr>
          <a:xfrm>
            <a:off x="6211833" y="3962758"/>
            <a:ext cx="5461334" cy="1920000"/>
          </a:xfrm>
          <a:prstGeom prst="roundRect">
            <a:avLst>
              <a:gd name="adj" fmla="val 12222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0" name="TextBox 10"/>
          <p:cNvSpPr txBox="1"/>
          <p:nvPr/>
        </p:nvSpPr>
        <p:spPr>
          <a:xfrm>
            <a:off x="6467208" y="4189160"/>
            <a:ext cx="4950584" cy="1467196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生态平衡维护：黑龙江省注重生态平衡的维护，通过实施一系列生态保护措施，使得珍稀野生动植物资源得到了有效保护和恢复。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566" y="3267201"/>
            <a:ext cx="6115050" cy="18190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历史文化遗址寻访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7566" y="1758043"/>
            <a:ext cx="215265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04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3048" r="13048"/>
          <a:stretch>
            <a:fillRect/>
          </a:stretch>
        </p:blipFill>
        <p:spPr>
          <a:xfrm>
            <a:off x="6203747" y="1487175"/>
            <a:ext cx="5238701" cy="463705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82606" y="1947878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位于黑龙江省齐齐哈尔市，是新石器时代遗址，展示了细石器文化的典型特征。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482606" y="1370655"/>
            <a:ext cx="4219575" cy="73870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昂昂溪遗址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482606" y="371297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位于哈尔滨市，是旧石器时代晚期遗址，出土了大量石器、骨器等文物。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482606" y="3116450"/>
            <a:ext cx="4219575" cy="73687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哈尔滨阎家岗遗址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82606" y="5377103"/>
            <a:ext cx="4238625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位于黑龙江省鹤岗市绥滨县，是距今三四千年前古代肃慎人居住遗址，出土文物丰富。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82606" y="4799881"/>
            <a:ext cx="4219575" cy="749453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绥滨县中兴遗址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古代遗址发掘成果展示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42238" y="1676264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42238" y="3414840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42238" y="5136121"/>
            <a:ext cx="84963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3" name="AutoShape 13"/>
          <p:cNvSpPr/>
          <p:nvPr/>
        </p:nvSpPr>
        <p:spPr>
          <a:xfrm>
            <a:off x="647738" y="1597932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AutoShape 14"/>
          <p:cNvSpPr/>
          <p:nvPr/>
        </p:nvSpPr>
        <p:spPr>
          <a:xfrm>
            <a:off x="647738" y="3327861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647738" y="5057789"/>
            <a:ext cx="638629" cy="638629"/>
          </a:xfrm>
          <a:prstGeom prst="rect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6366247" y="1450250"/>
            <a:ext cx="4792980" cy="4110990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黑龙江概览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家乡风土人情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自然景观探索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历史文化遗址寻访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城市建设与发展规划</a:t>
            </a:r>
          </a:p>
          <a:p>
            <a:pPr marL="203200" lvl="0" indent="-203200">
              <a:lnSpc>
                <a:spcPct val="140000"/>
              </a:lnSpc>
              <a:spcBef>
                <a:spcPts val="375"/>
              </a:spcBef>
              <a:buFont typeface="Arial"/>
              <a:buChar char="•"/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我为家乡代言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80845" y="1857940"/>
            <a:ext cx="2611755" cy="10534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目录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13810" y="2892743"/>
            <a:ext cx="4606596" cy="10534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t" anchorCtr="0">
            <a:normAutofit/>
          </a:bodyPr>
          <a:lstStyle/>
          <a:p>
            <a:pPr>
              <a:lnSpc>
                <a:spcPct val="100000"/>
              </a:lnSpc>
              <a:spcBef>
                <a:spcPts val="375"/>
              </a:spcBef>
            </a:pPr>
            <a:r>
              <a:rPr lang="en-US" sz="5700" b="1">
                <a:solidFill>
                  <a:schemeClr val="accent4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CONTENT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17417" r="17417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解放战争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黑龙江省在解放战争中为解放全中国作出了重要贡献，是解放战争的重要战场之一。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哈尔滨保卫战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1931年日军进攻哈尔滨，中国军队进行了英勇抵抗，具有重要历史意义。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抗日战争胜利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黑龙江省在中国抗日战争中作出了巨大贡献，是东北抗日联军的重要根据地。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近现代历史事件回顾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217040" y="2389955"/>
            <a:ext cx="3480567" cy="3705927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4393278" y="2389955"/>
            <a:ext cx="3480567" cy="3705927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549707" y="2389955"/>
            <a:ext cx="3480567" cy="3705927"/>
          </a:xfrm>
          <a:prstGeom prst="rect">
            <a:avLst/>
          </a:prstGeom>
          <a:solidFill>
            <a:schemeClr val="lt2">
              <a:alpha val="100000"/>
            </a:schemeClr>
          </a:solidFill>
          <a:ln/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 l="1381" r="1381"/>
          <a:stretch>
            <a:fillRect/>
          </a:stretch>
        </p:blipFill>
        <p:spPr>
          <a:xfrm>
            <a:off x="549430" y="1524015"/>
            <a:ext cx="3481275" cy="2386781"/>
          </a:xfrm>
          <a:prstGeom prst="rect">
            <a:avLst/>
          </a:prstGeom>
          <a:noFill/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 l="1381" r="1381"/>
          <a:stretch>
            <a:fillRect/>
          </a:stretch>
        </p:blipFill>
        <p:spPr>
          <a:xfrm>
            <a:off x="8236417" y="1524015"/>
            <a:ext cx="3481275" cy="2386781"/>
          </a:xfrm>
          <a:prstGeom prst="rect">
            <a:avLst/>
          </a:prstGeom>
          <a:noFill/>
        </p:spPr>
      </p:pic>
      <p:sp>
        <p:nvSpPr>
          <p:cNvPr id="7" name="TextBox 7"/>
          <p:cNvSpPr txBox="1"/>
          <p:nvPr/>
        </p:nvSpPr>
        <p:spPr>
          <a:xfrm>
            <a:off x="930737" y="4192399"/>
            <a:ext cx="2718662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赵尚志纪念馆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38543" y="4704292"/>
            <a:ext cx="270305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位于黑龙江省尚志市，是纪念抗日英雄赵尚志的专题纪念馆。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74230" y="4192399"/>
            <a:ext cx="2718662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萧红故居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82036" y="4704292"/>
            <a:ext cx="270305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位于黑龙江省哈尔滨市，是纪念女作家萧红的故居，展示了她的生平和创作成果。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617723" y="4192399"/>
            <a:ext cx="2718662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李兆麟将军纪念馆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25529" y="4704292"/>
            <a:ext cx="2703050" cy="124522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位于黑龙江省哈尔滨市，是纪念抗日英雄李兆麟的专题纪念馆。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rcRect l="1381" r="1381"/>
          <a:stretch>
            <a:fillRect/>
          </a:stretch>
        </p:blipFill>
        <p:spPr>
          <a:xfrm>
            <a:off x="4392923" y="1524016"/>
            <a:ext cx="3481275" cy="2386781"/>
          </a:xfrm>
          <a:prstGeom prst="rect">
            <a:avLst/>
          </a:prstGeom>
          <a:noFill/>
        </p:spPr>
      </p:pic>
      <p:sp>
        <p:nvSpPr>
          <p:cNvPr id="14" name="TextBox 14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名人故居及纪念馆参观指南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462463" y="2088071"/>
            <a:ext cx="3267075" cy="3267075"/>
          </a:xfrm>
          <a:prstGeom prst="ellipse">
            <a:avLst/>
          </a:prstGeom>
          <a:ln w="57150">
            <a:solidFill>
              <a:schemeClr val="accent1"/>
            </a:solidFill>
            <a:prstDash val="solid"/>
          </a:ln>
        </p:spPr>
      </p:pic>
      <p:sp>
        <p:nvSpPr>
          <p:cNvPr id="3" name="TextBox 3"/>
          <p:cNvSpPr txBox="1"/>
          <p:nvPr/>
        </p:nvSpPr>
        <p:spPr>
          <a:xfrm>
            <a:off x="539110" y="2972036"/>
            <a:ext cx="3314231" cy="64799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满族刺绣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059848" y="1716027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赫哲族传统说唱艺术，是口传历史、文化传承的重要方式。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059848" y="1097369"/>
            <a:ext cx="3314231" cy="62295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赫哲族伊玛堪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59848" y="4019931"/>
            <a:ext cx="3314231" cy="54783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鄂伦春族篝火节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059848" y="4565142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l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鄂伦春族传统节日，包括舞蹈、歌唱、体育比赛等活动，展示了鄂伦春族的传统文化和精神。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9110" y="3620031"/>
            <a:ext cx="3314231" cy="1580007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黑龙江省满族传统刺绣工艺，具有独特的艺术风格和技巧。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非物质文化遗产传承情况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566" y="3267201"/>
            <a:ext cx="6115050" cy="18190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城市建设与发展规划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7566" y="1758043"/>
            <a:ext cx="215265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05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8384" r="18384"/>
          <a:stretch>
            <a:fillRect/>
          </a:stretch>
        </p:blipFill>
        <p:spPr>
          <a:xfrm>
            <a:off x="4070039" y="1545914"/>
            <a:ext cx="3861422" cy="3861422"/>
          </a:xfrm>
          <a:prstGeom prst="diamond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城市规划布局及建筑风格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16800" y="2235958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黑龙江省各城市有着明确的规划布局，注重功能分区和土地利用，推动城市化进程与生态环境保护相协调。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800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城市规划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027972" y="2207383"/>
            <a:ext cx="3905833" cy="112939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黑龙江省建筑风格独特，融合了中西文化元素，如哈尔滨的俄式建筑、齐齐哈尔的工业风格等，彰显了城市的文化底蕴。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8535" y="5255554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黑龙江省城市基础设施建设不断完善，道路、桥梁、排水等设施齐全，为居民生活提供了便利。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88535" y="1629875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建筑风格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6774" y="5284129"/>
            <a:ext cx="3905833" cy="1143173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黑龙江省城市绿化覆盖率较高，注重打造宜居环境，公园、绿地等公共休闲场所众多。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7362" y="470662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城市绿化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36435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2" name="TextBox 12"/>
          <p:cNvSpPr txBox="1"/>
          <p:nvPr/>
        </p:nvSpPr>
        <p:spPr>
          <a:xfrm>
            <a:off x="417015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13" name="AutoShape 13"/>
          <p:cNvSpPr/>
          <p:nvPr/>
        </p:nvSpPr>
        <p:spPr>
          <a:xfrm>
            <a:off x="7178908" y="1629875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4" name="TextBox 14"/>
          <p:cNvSpPr txBox="1"/>
          <p:nvPr/>
        </p:nvSpPr>
        <p:spPr>
          <a:xfrm>
            <a:off x="6984704" y="1730269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13947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6" name="TextBox 16"/>
          <p:cNvSpPr txBox="1"/>
          <p:nvPr/>
        </p:nvSpPr>
        <p:spPr>
          <a:xfrm>
            <a:off x="694526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04</a:t>
            </a:r>
          </a:p>
        </p:txBody>
      </p:sp>
      <p:sp>
        <p:nvSpPr>
          <p:cNvPr id="17" name="AutoShape 17"/>
          <p:cNvSpPr/>
          <p:nvPr/>
        </p:nvSpPr>
        <p:spPr>
          <a:xfrm>
            <a:off x="4324921" y="4678046"/>
            <a:ext cx="682752" cy="682752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8" name="TextBox 18"/>
          <p:cNvSpPr txBox="1"/>
          <p:nvPr/>
        </p:nvSpPr>
        <p:spPr>
          <a:xfrm>
            <a:off x="4130717" y="4778440"/>
            <a:ext cx="1059180" cy="481965"/>
          </a:xfrm>
          <a:prstGeom prst="rect">
            <a:avLst/>
          </a:prstGeom>
          <a:ln/>
        </p:spPr>
        <p:txBody>
          <a:bodyPr vert="horz" wrap="square" lIns="91440" tIns="45720" rIns="91440" bIns="45720" rtlCol="0" anchor="ctr" anchorCtr="0">
            <a:spAutoFit/>
          </a:bodyPr>
          <a:lstStyle/>
          <a:p>
            <a:pPr algn="ctr">
              <a:lnSpc>
                <a:spcPct val="100000"/>
              </a:lnSpc>
              <a:spcBef>
                <a:spcPts val="375"/>
              </a:spcBef>
            </a:pPr>
            <a:r>
              <a:rPr lang="en-US" sz="2400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988535" y="4801871"/>
            <a:ext cx="3905833" cy="502799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sz="21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城市设施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9005" y="3234448"/>
            <a:ext cx="937130" cy="78828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/>
        </p:spPr>
      </p:sp>
      <p:cxnSp>
        <p:nvCxnSpPr>
          <p:cNvPr id="3" name="Connector 3"/>
          <p:cNvCxnSpPr/>
          <p:nvPr/>
        </p:nvCxnSpPr>
        <p:spPr>
          <a:xfrm>
            <a:off x="2250101" y="4321454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AutoShape 4"/>
          <p:cNvSpPr/>
          <p:nvPr/>
        </p:nvSpPr>
        <p:spPr>
          <a:xfrm>
            <a:off x="2180060" y="4237548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Freeform 5"/>
          <p:cNvSpPr/>
          <p:nvPr/>
        </p:nvSpPr>
        <p:spPr>
          <a:xfrm>
            <a:off x="929966" y="3234448"/>
            <a:ext cx="937130" cy="78828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6" name="AutoShape 6"/>
          <p:cNvSpPr/>
          <p:nvPr/>
        </p:nvSpPr>
        <p:spPr>
          <a:xfrm>
            <a:off x="1387779" y="3234448"/>
            <a:ext cx="2267776" cy="788288"/>
          </a:xfrm>
          <a:prstGeom prst="homePlate">
            <a:avLst>
              <a:gd name="adj" fmla="val 48923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7" name="Freeform 7"/>
          <p:cNvSpPr/>
          <p:nvPr/>
        </p:nvSpPr>
        <p:spPr>
          <a:xfrm>
            <a:off x="3461693" y="3234448"/>
            <a:ext cx="937130" cy="78828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8" name="AutoShape 8"/>
          <p:cNvSpPr/>
          <p:nvPr/>
        </p:nvSpPr>
        <p:spPr>
          <a:xfrm>
            <a:off x="3919506" y="3234448"/>
            <a:ext cx="2267776" cy="788288"/>
          </a:xfrm>
          <a:prstGeom prst="homePlate">
            <a:avLst>
              <a:gd name="adj" fmla="val 48923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9" name="Freeform 9"/>
          <p:cNvSpPr/>
          <p:nvPr/>
        </p:nvSpPr>
        <p:spPr>
          <a:xfrm>
            <a:off x="5993913" y="3234448"/>
            <a:ext cx="937130" cy="78828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0" name="AutoShape 10"/>
          <p:cNvSpPr/>
          <p:nvPr/>
        </p:nvSpPr>
        <p:spPr>
          <a:xfrm>
            <a:off x="6451726" y="3234448"/>
            <a:ext cx="2267776" cy="788288"/>
          </a:xfrm>
          <a:prstGeom prst="homePlate">
            <a:avLst>
              <a:gd name="adj" fmla="val 48923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1" name="Freeform 11"/>
          <p:cNvSpPr/>
          <p:nvPr/>
        </p:nvSpPr>
        <p:spPr>
          <a:xfrm>
            <a:off x="8536622" y="3234448"/>
            <a:ext cx="937130" cy="78828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8994435" y="3234448"/>
            <a:ext cx="2267776" cy="788288"/>
          </a:xfrm>
          <a:prstGeom prst="homePlate">
            <a:avLst>
              <a:gd name="adj" fmla="val 48923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3" name="TextBox 13"/>
          <p:cNvSpPr txBox="1"/>
          <p:nvPr/>
        </p:nvSpPr>
        <p:spPr>
          <a:xfrm>
            <a:off x="1146135" y="3423804"/>
            <a:ext cx="2409807" cy="4095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公路交通</a:t>
            </a:r>
          </a:p>
        </p:txBody>
      </p:sp>
      <p:cxnSp>
        <p:nvCxnSpPr>
          <p:cNvPr id="14" name="Connector 14"/>
          <p:cNvCxnSpPr/>
          <p:nvPr/>
        </p:nvCxnSpPr>
        <p:spPr>
          <a:xfrm>
            <a:off x="7270496" y="4301578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5" name="AutoShape 15"/>
          <p:cNvSpPr/>
          <p:nvPr/>
        </p:nvSpPr>
        <p:spPr>
          <a:xfrm>
            <a:off x="7200455" y="4217672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16" name="Connector 16"/>
          <p:cNvCxnSpPr/>
          <p:nvPr/>
        </p:nvCxnSpPr>
        <p:spPr>
          <a:xfrm>
            <a:off x="9809141" y="2540511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7" name="AutoShape 17"/>
          <p:cNvSpPr/>
          <p:nvPr/>
        </p:nvSpPr>
        <p:spPr>
          <a:xfrm>
            <a:off x="9739100" y="2955122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18" name="Connector 18"/>
          <p:cNvCxnSpPr/>
          <p:nvPr/>
        </p:nvCxnSpPr>
        <p:spPr>
          <a:xfrm>
            <a:off x="4776899" y="2540511"/>
            <a:ext cx="0" cy="466005"/>
          </a:xfrm>
          <a:prstGeom prst="line">
            <a:avLst/>
          </a:prstGeom>
          <a:ln w="9525">
            <a:solidFill>
              <a:schemeClr val="accent1"/>
            </a:solidFill>
            <a:prstDash val="solid"/>
            <a:headEnd type="none"/>
            <a:tailEnd type="none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AutoShape 19"/>
          <p:cNvSpPr/>
          <p:nvPr/>
        </p:nvSpPr>
        <p:spPr>
          <a:xfrm>
            <a:off x="4706858" y="2955122"/>
            <a:ext cx="134112" cy="134112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20" name="TextBox 20"/>
          <p:cNvSpPr txBox="1"/>
          <p:nvPr/>
        </p:nvSpPr>
        <p:spPr>
          <a:xfrm>
            <a:off x="3107462" y="1156882"/>
            <a:ext cx="3352800" cy="14478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黑龙江省铁路网密布，连接全国各大城市，并且拥有哈尔滨等铁路枢纽，为人员流动和物资运输提供了有力保障。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716515" y="3423804"/>
            <a:ext cx="2409807" cy="4095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铁路交通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20648" y="3423804"/>
            <a:ext cx="2409807" cy="4095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航空交通</a:t>
            </a:r>
          </a:p>
        </p:txBody>
      </p:sp>
      <p:sp>
        <p:nvSpPr>
          <p:cNvPr id="23" name="Freeform 23"/>
          <p:cNvSpPr/>
          <p:nvPr/>
        </p:nvSpPr>
        <p:spPr>
          <a:xfrm>
            <a:off x="11063949" y="3234448"/>
            <a:ext cx="937130" cy="78828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1143000" y="0"/>
                </a:lnTo>
                <a:lnTo>
                  <a:pt x="1905000" y="952500"/>
                </a:lnTo>
                <a:lnTo>
                  <a:pt x="1143000" y="1905000"/>
                </a:lnTo>
                <a:lnTo>
                  <a:pt x="0" y="1905000"/>
                </a:lnTo>
                <a:lnTo>
                  <a:pt x="762000" y="9525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/>
        </p:spPr>
      </p:sp>
      <p:sp>
        <p:nvSpPr>
          <p:cNvPr id="24" name="TextBox 24"/>
          <p:cNvSpPr txBox="1"/>
          <p:nvPr/>
        </p:nvSpPr>
        <p:spPr>
          <a:xfrm>
            <a:off x="575049" y="4794931"/>
            <a:ext cx="3352800" cy="14478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黑龙江省公路网发达，高速公路、国道、省道等公路网四通八达，为居民出行提供了便利。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8195704" y="1156882"/>
            <a:ext cx="3352800" cy="14478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黑龙江省各城市公共交通设施完善，公交车、出租车等交通工具方便快捷，为居民出行提供了良好的条件。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5650171" y="4794931"/>
            <a:ext cx="3352800" cy="14478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黑龙江省拥有多个机场，如哈尔滨太平国际机场、齐齐哈尔三家子机场等，连接了国内外多个城市，为居民提供了便捷的航空出行方式。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交通设施完善与便捷出行体验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19502" y="3423804"/>
            <a:ext cx="2409807" cy="409575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公共交通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25795" y="2384018"/>
            <a:ext cx="3415971" cy="3415971"/>
          </a:xfrm>
          <a:prstGeom prst="ellipse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教育医疗资源优化配置情况</a:t>
            </a:r>
          </a:p>
        </p:txBody>
      </p:sp>
      <p:sp>
        <p:nvSpPr>
          <p:cNvPr id="4" name="AutoShape 4"/>
          <p:cNvSpPr/>
          <p:nvPr/>
        </p:nvSpPr>
        <p:spPr>
          <a:xfrm>
            <a:off x="4113475" y="1643082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4312581" y="1893684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教育资源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312581" y="2463837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黑龙江省拥有多所高等院校和中小学，教育资源相对丰富，为人才培养和知识传承提供了有力支撑。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8070842" y="1650556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8269948" y="1901159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医疗设施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269948" y="2471312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黑龙江省医疗设施完善，拥有多家大型医院和基层医疗机构，为居民提供了全方位的医疗服务。</a:t>
            </a:r>
          </a:p>
        </p:txBody>
      </p:sp>
      <p:sp>
        <p:nvSpPr>
          <p:cNvPr id="10" name="AutoShape 10"/>
          <p:cNvSpPr/>
          <p:nvPr/>
        </p:nvSpPr>
        <p:spPr>
          <a:xfrm>
            <a:off x="4120950" y="4294709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1" name="TextBox 11"/>
          <p:cNvSpPr txBox="1"/>
          <p:nvPr/>
        </p:nvSpPr>
        <p:spPr>
          <a:xfrm>
            <a:off x="4320056" y="4545312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教育投入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4320056" y="5115465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黑龙江省政府不断加大对教育的投入，提高教师待遇和教学质量，推动教育事业持续发展。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078316" y="4302184"/>
            <a:ext cx="3657600" cy="2219857"/>
          </a:xfrm>
          <a:prstGeom prst="roundRect">
            <a:avLst>
              <a:gd name="adj" fmla="val 16667"/>
            </a:avLst>
          </a:prstGeom>
          <a:solidFill>
            <a:schemeClr val="lt2">
              <a:alpha val="100000"/>
            </a:schemeClr>
          </a:solidFill>
          <a:ln/>
        </p:spPr>
      </p:sp>
      <p:sp>
        <p:nvSpPr>
          <p:cNvPr id="14" name="TextBox 14"/>
          <p:cNvSpPr txBox="1"/>
          <p:nvPr/>
        </p:nvSpPr>
        <p:spPr>
          <a:xfrm>
            <a:off x="8277423" y="4552787"/>
            <a:ext cx="3251104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医疗保障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423" y="5122940"/>
            <a:ext cx="3251104" cy="1055857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黑龙江省不断完善医疗保障制度，提高医保报销比例和范围，为居民提供了更好的医疗保障。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4489734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50433" y="4197309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4489734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650433" y="1474577"/>
            <a:ext cx="3273285" cy="690150"/>
          </a:xfrm>
          <a:prstGeom prst="roundRect">
            <a:avLst>
              <a:gd name="adj" fmla="val 28095"/>
            </a:avLst>
          </a:prstGeom>
          <a:solidFill>
            <a:schemeClr val="accent1">
              <a:alpha val="100000"/>
            </a:schemeClr>
          </a:solidFill>
          <a:ln/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/>
          </a:blip>
          <a:srcRect l="25094" r="25094"/>
          <a:stretch>
            <a:fillRect/>
          </a:stretch>
        </p:blipFill>
        <p:spPr>
          <a:xfrm>
            <a:off x="8293144" y="1482730"/>
            <a:ext cx="3422379" cy="4563172"/>
          </a:xfrm>
          <a:prstGeom prst="round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570176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黑龙江省将继续推动产业升级，大力发展高新技术产业和现代服务业，提高经济质量和效益。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409477" y="2177640"/>
            <a:ext cx="3433799" cy="12597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黑龙江省将加快城市更新步伐，改善老旧城区和棚户区居民的生活条件，提升城市形象和品质。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70176" y="4915720"/>
            <a:ext cx="3433799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黑龙江省将加强与周边省份和地区的合作，推动区域协调发展，实现共同繁荣。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407114" y="4915720"/>
            <a:ext cx="3438525" cy="126298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黑龙江省将注重生态文明建设，加大环境治理和保护力度，推动可持续发展。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未来城市发展战略方向预测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80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产业升级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677367" y="1502085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城市更新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80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区域协调发展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4677367" y="4224817"/>
            <a:ext cx="2898018" cy="6351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rgbClr val="FFFFFF">
                    <a:alpha val="100000"/>
                  </a:srgbClr>
                </a:solidFill>
                <a:latin typeface="Microsoft Yahei"/>
                <a:ea typeface="Microsoft Yahei"/>
                <a:cs typeface="Microsoft Yahei"/>
              </a:rPr>
              <a:t>生态文明建设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566" y="3267201"/>
            <a:ext cx="6115050" cy="18190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我为家乡代言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7566" y="1758043"/>
            <a:ext cx="215265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06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819333" y="3720618"/>
            <a:ext cx="2167467" cy="2120348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0" y="0"/>
                </a:moveTo>
                <a:lnTo>
                  <a:pt x="952500" y="1647825"/>
                </a:lnTo>
                <a:lnTo>
                  <a:pt x="1905000" y="0"/>
                </a:lnTo>
                <a:close/>
              </a:path>
            </a:pathLst>
          </a:custGeom>
          <a:solidFill>
            <a:schemeClr val="accent1">
              <a:alpha val="24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605676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3583984" y="386501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819333" y="1711093"/>
            <a:ext cx="2167467" cy="1826280"/>
          </a:xfrm>
          <a:prstGeom prst="triangl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Freeform 6"/>
          <p:cNvSpPr/>
          <p:nvPr/>
        </p:nvSpPr>
        <p:spPr>
          <a:xfrm>
            <a:off x="5550854" y="3017181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7" name="Freeform 7"/>
          <p:cNvSpPr/>
          <p:nvPr/>
        </p:nvSpPr>
        <p:spPr>
          <a:xfrm rot="7259206">
            <a:off x="6451177" y="4674355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8" name="Freeform 8"/>
          <p:cNvSpPr/>
          <p:nvPr/>
        </p:nvSpPr>
        <p:spPr>
          <a:xfrm rot="-7221168">
            <a:off x="4654295" y="4664343"/>
            <a:ext cx="704427" cy="520192"/>
          </a:xfrm>
          <a:custGeom>
            <a:avLst/>
            <a:gdLst/>
            <a:ahLst/>
            <a:cxnLst/>
            <a:rect l="l" t="t" r="r" b="b"/>
            <a:pathLst>
              <a:path w="1905000" h="1905000">
                <a:moveTo>
                  <a:pt x="952500" y="0"/>
                </a:moveTo>
                <a:lnTo>
                  <a:pt x="0" y="952500"/>
                </a:lnTo>
                <a:lnTo>
                  <a:pt x="476250" y="952500"/>
                </a:lnTo>
                <a:lnTo>
                  <a:pt x="476250" y="1905000"/>
                </a:lnTo>
                <a:lnTo>
                  <a:pt x="1428750" y="1905000"/>
                </a:lnTo>
                <a:lnTo>
                  <a:pt x="1428750" y="952500"/>
                </a:lnTo>
                <a:lnTo>
                  <a:pt x="1905000" y="952500"/>
                </a:lnTo>
                <a:lnTo>
                  <a:pt x="952500" y="0"/>
                </a:lnTo>
                <a:close/>
              </a:path>
            </a:pathLst>
          </a:custGeom>
          <a:solidFill>
            <a:schemeClr val="lt1">
              <a:alpha val="100000"/>
            </a:schemeClr>
          </a:solidFill>
          <a:ln/>
        </p:spPr>
      </p:sp>
      <p:sp>
        <p:nvSpPr>
          <p:cNvPr id="9" name="TextBox 9"/>
          <p:cNvSpPr txBox="1"/>
          <p:nvPr/>
        </p:nvSpPr>
        <p:spPr>
          <a:xfrm>
            <a:off x="7051447" y="1512420"/>
            <a:ext cx="39052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自然环境影响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051447" y="2015490"/>
            <a:ext cx="3486150" cy="121190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黑龙江的自然环境对我的成长产生了重要影响，培养了我坚韧、独立的性格。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67663" y="3984485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教育经历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367663" y="4482277"/>
            <a:ext cx="3486150" cy="1198124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我在黑龙江接受了良好的教育，为我的成长和未来发展打下了坚实的基础。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6073" y="2606043"/>
            <a:ext cx="3486150" cy="70485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家乡文化熏陶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6073" y="3214235"/>
            <a:ext cx="3486150" cy="12096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 algn="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我在黑龙江出生长大，深受当地文化和风俗的熏陶，形成了独特的个性和价值观。</a:t>
            </a:r>
          </a:p>
        </p:txBody>
      </p:sp>
      <p:sp>
        <p:nvSpPr>
          <p:cNvPr id="15" name="Freeform 15"/>
          <p:cNvSpPr/>
          <p:nvPr/>
        </p:nvSpPr>
        <p:spPr>
          <a:xfrm>
            <a:off x="5593478" y="3999944"/>
            <a:ext cx="661803" cy="661803"/>
          </a:xfrm>
          <a:custGeom>
            <a:avLst/>
            <a:gdLst/>
            <a:ahLst/>
            <a:cxnLst/>
            <a:rect l="l" t="t" r="r" b="b"/>
            <a:pathLst>
              <a:path w="304800" h="304800">
                <a:moveTo>
                  <a:pt x="0" y="209550"/>
                </a:moveTo>
                <a:lnTo>
                  <a:pt x="152410" y="247650"/>
                </a:lnTo>
                <a:lnTo>
                  <a:pt x="304800" y="209550"/>
                </a:lnTo>
                <a:lnTo>
                  <a:pt x="304800" y="247650"/>
                </a:lnTo>
                <a:lnTo>
                  <a:pt x="152410" y="285750"/>
                </a:lnTo>
                <a:lnTo>
                  <a:pt x="0" y="247650"/>
                </a:lnTo>
                <a:close/>
                <a:moveTo>
                  <a:pt x="0" y="133350"/>
                </a:moveTo>
                <a:lnTo>
                  <a:pt x="152410" y="171450"/>
                </a:lnTo>
                <a:lnTo>
                  <a:pt x="304800" y="133350"/>
                </a:lnTo>
                <a:lnTo>
                  <a:pt x="304800" y="171450"/>
                </a:lnTo>
                <a:lnTo>
                  <a:pt x="152410" y="209550"/>
                </a:lnTo>
                <a:lnTo>
                  <a:pt x="0" y="171450"/>
                </a:lnTo>
                <a:close/>
                <a:moveTo>
                  <a:pt x="0" y="57150"/>
                </a:moveTo>
                <a:lnTo>
                  <a:pt x="152410" y="19050"/>
                </a:lnTo>
                <a:lnTo>
                  <a:pt x="304800" y="57150"/>
                </a:lnTo>
                <a:lnTo>
                  <a:pt x="304800" y="95250"/>
                </a:lnTo>
                <a:lnTo>
                  <a:pt x="152410" y="133350"/>
                </a:lnTo>
                <a:lnTo>
                  <a:pt x="0" y="95250"/>
                </a:lnTo>
                <a:close/>
              </a:path>
            </a:pathLst>
          </a:custGeom>
          <a:solidFill>
            <a:schemeClr val="accent1">
              <a:alpha val="100000"/>
            </a:schemeClr>
          </a:solidFill>
          <a:ln/>
        </p:spPr>
      </p:sp>
      <p:sp>
        <p:nvSpPr>
          <p:cNvPr id="16" name="TextBox 16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个人成长经历分享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566" y="3267201"/>
            <a:ext cx="6115050" cy="18190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黑龙江概览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7566" y="1758043"/>
            <a:ext cx="215265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01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31631" y="1742733"/>
            <a:ext cx="3798277" cy="3798277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3059989" y="1383703"/>
            <a:ext cx="1133475" cy="1133475"/>
          </a:xfrm>
          <a:prstGeom prst="ellipse">
            <a:avLst/>
          </a:prstGeom>
          <a:solidFill>
            <a:schemeClr val="lt1">
              <a:alpha val="8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7662092" y="1742733"/>
            <a:ext cx="3798277" cy="3798277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AutoShape 5"/>
          <p:cNvSpPr/>
          <p:nvPr/>
        </p:nvSpPr>
        <p:spPr>
          <a:xfrm>
            <a:off x="4196862" y="1742733"/>
            <a:ext cx="3798277" cy="3798277"/>
          </a:xfrm>
          <a:prstGeom prst="ellipse">
            <a:avLst/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1170411" y="2719841"/>
            <a:ext cx="2800350" cy="6762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经济发展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70411" y="3382542"/>
            <a:ext cx="29241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近年来，黑龙江经济发展迅速，产业结构不断优化，人民生活水平显著提高。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707422" y="2719841"/>
            <a:ext cx="2800350" cy="6762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城市建设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07422" y="3382542"/>
            <a:ext cx="29241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黑龙江城市面貌焕然一新，基础设施不断完善，交通、通讯等条件得到极大改善。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226846" y="2719841"/>
            <a:ext cx="2800350" cy="6762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文化传承与创新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26846" y="3382542"/>
            <a:ext cx="2924175" cy="124777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在传承传统文化的同时，黑龙江也积极推动文化创新，形成了独具特色的文化氛围。</a:t>
            </a:r>
          </a:p>
        </p:txBody>
      </p:sp>
      <p:sp>
        <p:nvSpPr>
          <p:cNvPr id="12" name="AutoShape 12"/>
          <p:cNvSpPr/>
          <p:nvPr/>
        </p:nvSpPr>
        <p:spPr>
          <a:xfrm>
            <a:off x="3126664" y="1450378"/>
            <a:ext cx="1000125" cy="1000125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3" name="AutoShape 13"/>
          <p:cNvSpPr/>
          <p:nvPr/>
        </p:nvSpPr>
        <p:spPr>
          <a:xfrm>
            <a:off x="6801159" y="1383703"/>
            <a:ext cx="1133475" cy="1133475"/>
          </a:xfrm>
          <a:prstGeom prst="ellipse">
            <a:avLst/>
          </a:prstGeom>
          <a:solidFill>
            <a:schemeClr val="lt1">
              <a:alpha val="80000"/>
            </a:schemeClr>
          </a:solidFill>
          <a:ln/>
        </p:spPr>
      </p:sp>
      <p:sp>
        <p:nvSpPr>
          <p:cNvPr id="14" name="AutoShape 14"/>
          <p:cNvSpPr/>
          <p:nvPr/>
        </p:nvSpPr>
        <p:spPr>
          <a:xfrm>
            <a:off x="6867834" y="1450378"/>
            <a:ext cx="1000125" cy="1000125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5" name="AutoShape 15"/>
          <p:cNvSpPr/>
          <p:nvPr/>
        </p:nvSpPr>
        <p:spPr>
          <a:xfrm>
            <a:off x="10237651" y="1383703"/>
            <a:ext cx="1133475" cy="1133475"/>
          </a:xfrm>
          <a:prstGeom prst="ellipse">
            <a:avLst/>
          </a:prstGeom>
          <a:solidFill>
            <a:schemeClr val="lt1">
              <a:alpha val="80000"/>
            </a:schemeClr>
          </a:solidFill>
          <a:ln/>
        </p:spPr>
      </p:sp>
      <p:sp>
        <p:nvSpPr>
          <p:cNvPr id="16" name="AutoShape 16"/>
          <p:cNvSpPr/>
          <p:nvPr/>
        </p:nvSpPr>
        <p:spPr>
          <a:xfrm>
            <a:off x="10304326" y="1450378"/>
            <a:ext cx="1000125" cy="1000125"/>
          </a:xfrm>
          <a:prstGeom prst="ellipse">
            <a:avLst/>
          </a:prstGeom>
          <a:noFill/>
          <a:ln w="19050">
            <a:solidFill>
              <a:schemeClr val="accent1">
                <a:alpha val="100000"/>
              </a:schemeClr>
            </a:solidFill>
            <a:prstDash val="solid"/>
          </a:ln>
        </p:spPr>
      </p:sp>
      <p:sp>
        <p:nvSpPr>
          <p:cNvPr id="17" name="TextBox 17"/>
          <p:cNvSpPr txBox="1"/>
          <p:nvPr/>
        </p:nvSpPr>
        <p:spPr>
          <a:xfrm>
            <a:off x="10207807" y="1550012"/>
            <a:ext cx="1163319" cy="80085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4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03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61790" y="1550012"/>
            <a:ext cx="1163319" cy="80085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4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02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030145" y="1550012"/>
            <a:ext cx="1163319" cy="80085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ct val="0"/>
              </a:spcBef>
            </a:pPr>
            <a:r>
              <a:rPr lang="en-US" sz="345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01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对家乡变化的感悟和思考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 l="23218" r="23218"/>
          <a:stretch>
            <a:fillRect/>
          </a:stretch>
        </p:blipFill>
        <p:spPr>
          <a:xfrm>
            <a:off x="476023" y="1726817"/>
            <a:ext cx="4434840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旅游服务提升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加强旅游服务设施建设，提高旅游服务质量，让游客在黑龙江享受到更加舒适、便捷的旅游体验。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特色景点推广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黑龙江拥有许多独特的自然景观和人文景观，如五大连池、太阳岛等，应加大宣传力度，吸引更多游客前来观光。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旅游线路规划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可以设计多条旅游线路，将黑龙江的景点串联起来，形成完整的旅游体系，方便游客游览。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推广家乡旅游资源建议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6200000" flipH="1">
            <a:off x="7450538" y="623432"/>
            <a:ext cx="1420198" cy="6191250"/>
          </a:xfrm>
          <a:custGeom>
            <a:avLst/>
            <a:gdLst/>
            <a:ahLst/>
            <a:cxnLst/>
            <a:rect l="l" t="t" r="r" b="b"/>
            <a:pathLst>
              <a:path w="1632490" h="8030341">
                <a:moveTo>
                  <a:pt x="1632490" y="7785467"/>
                </a:moveTo>
                <a:lnTo>
                  <a:pt x="1632490" y="244875"/>
                </a:lnTo>
                <a:lnTo>
                  <a:pt x="816246" y="0"/>
                </a:lnTo>
                <a:lnTo>
                  <a:pt x="1" y="244875"/>
                </a:lnTo>
                <a:lnTo>
                  <a:pt x="1" y="6297784"/>
                </a:lnTo>
                <a:lnTo>
                  <a:pt x="0" y="6297785"/>
                </a:lnTo>
                <a:lnTo>
                  <a:pt x="1" y="6297785"/>
                </a:lnTo>
                <a:lnTo>
                  <a:pt x="1" y="6297785"/>
                </a:lnTo>
                <a:lnTo>
                  <a:pt x="0" y="6297785"/>
                </a:lnTo>
                <a:lnTo>
                  <a:pt x="0" y="7785468"/>
                </a:lnTo>
                <a:lnTo>
                  <a:pt x="816246" y="8030341"/>
                </a:lnTo>
                <a:lnTo>
                  <a:pt x="1632490" y="7785468"/>
                </a:lnTo>
                <a:lnTo>
                  <a:pt x="1632490" y="7785467"/>
                </a:lnTo>
                <a:close/>
              </a:path>
            </a:pathLst>
          </a:custGeom>
          <a:solidFill>
            <a:schemeClr val="lt2">
              <a:alpha val="100000"/>
            </a:schemeClr>
          </a:solidFill>
          <a:ln/>
        </p:spPr>
      </p:sp>
      <p:sp>
        <p:nvSpPr>
          <p:cNvPr id="3" name="Freeform 3"/>
          <p:cNvSpPr/>
          <p:nvPr/>
        </p:nvSpPr>
        <p:spPr>
          <a:xfrm rot="16200000" flipH="1">
            <a:off x="7450538" y="-957391"/>
            <a:ext cx="1420198" cy="6191250"/>
          </a:xfrm>
          <a:custGeom>
            <a:avLst/>
            <a:gdLst/>
            <a:ahLst/>
            <a:cxnLst/>
            <a:rect l="l" t="t" r="r" b="b"/>
            <a:pathLst>
              <a:path w="1632490" h="8030341">
                <a:moveTo>
                  <a:pt x="1632490" y="7785467"/>
                </a:moveTo>
                <a:lnTo>
                  <a:pt x="1632490" y="244875"/>
                </a:lnTo>
                <a:lnTo>
                  <a:pt x="816246" y="0"/>
                </a:lnTo>
                <a:lnTo>
                  <a:pt x="1" y="244875"/>
                </a:lnTo>
                <a:lnTo>
                  <a:pt x="1" y="6297784"/>
                </a:lnTo>
                <a:lnTo>
                  <a:pt x="0" y="6297785"/>
                </a:lnTo>
                <a:lnTo>
                  <a:pt x="1" y="6297785"/>
                </a:lnTo>
                <a:lnTo>
                  <a:pt x="1" y="6297785"/>
                </a:lnTo>
                <a:lnTo>
                  <a:pt x="0" y="6297785"/>
                </a:lnTo>
                <a:lnTo>
                  <a:pt x="0" y="7785468"/>
                </a:lnTo>
                <a:lnTo>
                  <a:pt x="816246" y="8030341"/>
                </a:lnTo>
                <a:lnTo>
                  <a:pt x="1632490" y="7785468"/>
                </a:lnTo>
                <a:lnTo>
                  <a:pt x="1632490" y="7785467"/>
                </a:lnTo>
                <a:close/>
              </a:path>
            </a:pathLst>
          </a:custGeom>
          <a:solidFill>
            <a:schemeClr val="lt2">
              <a:alpha val="100000"/>
            </a:schemeClr>
          </a:solidFill>
          <a:ln/>
        </p:spPr>
      </p:sp>
      <p:sp>
        <p:nvSpPr>
          <p:cNvPr id="4" name="AutoShape 4"/>
          <p:cNvSpPr/>
          <p:nvPr/>
        </p:nvSpPr>
        <p:spPr>
          <a:xfrm>
            <a:off x="1009163" y="2571554"/>
            <a:ext cx="2226278" cy="2226278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cxnSp>
        <p:nvCxnSpPr>
          <p:cNvPr id="5" name="Connector 5"/>
          <p:cNvCxnSpPr/>
          <p:nvPr/>
        </p:nvCxnSpPr>
        <p:spPr>
          <a:xfrm>
            <a:off x="3728313" y="2138234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6" name="Connector 6"/>
          <p:cNvCxnSpPr/>
          <p:nvPr/>
        </p:nvCxnSpPr>
        <p:spPr>
          <a:xfrm>
            <a:off x="4309187" y="3719057"/>
            <a:ext cx="665253" cy="0"/>
          </a:xfrm>
          <a:prstGeom prst="line">
            <a:avLst/>
          </a:prstGeom>
          <a:ln w="12700">
            <a:solidFill>
              <a:schemeClr val="accent4"/>
            </a:solidFill>
            <a:prstDash val="dash"/>
            <a:headEnd type="none"/>
            <a:tailEnd type="oval"/>
          </a:ln>
        </p:spPr>
        <p:style>
          <a:lnRef idx="0">
            <a:schemeClr val="accent4"/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7" name="Connector 7"/>
          <p:cNvCxnSpPr/>
          <p:nvPr/>
        </p:nvCxnSpPr>
        <p:spPr>
          <a:xfrm>
            <a:off x="3728313" y="5299879"/>
            <a:ext cx="1246133" cy="0"/>
          </a:xfrm>
          <a:prstGeom prst="line">
            <a:avLst/>
          </a:prstGeom>
          <a:ln w="12700">
            <a:solidFill>
              <a:schemeClr val="accent1"/>
            </a:solidFill>
            <a:prstDash val="dash"/>
            <a:headEnd type="none"/>
            <a:tailEnd type="oval"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8" name="AutoShape 8"/>
          <p:cNvSpPr/>
          <p:nvPr/>
        </p:nvSpPr>
        <p:spPr>
          <a:xfrm>
            <a:off x="3098006" y="4984745"/>
            <a:ext cx="630365" cy="630269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grpSp>
        <p:nvGrpSpPr>
          <p:cNvPr id="9" name="Group 9"/>
          <p:cNvGrpSpPr/>
          <p:nvPr/>
        </p:nvGrpSpPr>
        <p:grpSpPr>
          <a:xfrm>
            <a:off x="3242405" y="5165148"/>
            <a:ext cx="352711" cy="269463"/>
            <a:chOff x="3242405" y="5165148"/>
            <a:chExt cx="352711" cy="269463"/>
          </a:xfrm>
        </p:grpSpPr>
        <p:sp>
          <p:nvSpPr>
            <p:cNvPr id="10" name="Freeform 10"/>
            <p:cNvSpPr/>
            <p:nvPr/>
          </p:nvSpPr>
          <p:spPr>
            <a:xfrm>
              <a:off x="3242405" y="5165148"/>
              <a:ext cx="283845" cy="220980"/>
            </a:xfrm>
            <a:custGeom>
              <a:avLst/>
              <a:gdLst/>
              <a:ahLst/>
              <a:cxnLst/>
              <a:rect l="l" t="t" r="r" b="b"/>
              <a:pathLst>
                <a:path w="141" h="110">
                  <a:moveTo>
                    <a:pt x="92" y="95"/>
                  </a:moveTo>
                  <a:cubicBezTo>
                    <a:pt x="105" y="92"/>
                    <a:pt x="117" y="87"/>
                    <a:pt x="126" y="77"/>
                  </a:cubicBezTo>
                  <a:cubicBezTo>
                    <a:pt x="137" y="66"/>
                    <a:pt x="141" y="53"/>
                    <a:pt x="136" y="38"/>
                  </a:cubicBezTo>
                  <a:cubicBezTo>
                    <a:pt x="132" y="25"/>
                    <a:pt x="123" y="17"/>
                    <a:pt x="111" y="10"/>
                  </a:cubicBezTo>
                  <a:cubicBezTo>
                    <a:pt x="100" y="4"/>
                    <a:pt x="87" y="1"/>
                    <a:pt x="75" y="1"/>
                  </a:cubicBezTo>
                  <a:cubicBezTo>
                    <a:pt x="54" y="0"/>
                    <a:pt x="35" y="5"/>
                    <a:pt x="20" y="19"/>
                  </a:cubicBezTo>
                  <a:cubicBezTo>
                    <a:pt x="1" y="35"/>
                    <a:pt x="0" y="59"/>
                    <a:pt x="17" y="77"/>
                  </a:cubicBezTo>
                  <a:cubicBezTo>
                    <a:pt x="20" y="81"/>
                    <a:pt x="25" y="84"/>
                    <a:pt x="30" y="88"/>
                  </a:cubicBezTo>
                  <a:cubicBezTo>
                    <a:pt x="30" y="88"/>
                    <a:pt x="30" y="88"/>
                    <a:pt x="29" y="88"/>
                  </a:cubicBezTo>
                  <a:cubicBezTo>
                    <a:pt x="27" y="94"/>
                    <a:pt x="23" y="99"/>
                    <a:pt x="19" y="103"/>
                  </a:cubicBezTo>
                  <a:cubicBezTo>
                    <a:pt x="17" y="105"/>
                    <a:pt x="16" y="106"/>
                    <a:pt x="17" y="108"/>
                  </a:cubicBezTo>
                  <a:cubicBezTo>
                    <a:pt x="18" y="110"/>
                    <a:pt x="20" y="110"/>
                    <a:pt x="22" y="110"/>
                  </a:cubicBezTo>
                  <a:cubicBezTo>
                    <a:pt x="33" y="108"/>
                    <a:pt x="43" y="104"/>
                    <a:pt x="53" y="98"/>
                  </a:cubicBezTo>
                  <a:cubicBezTo>
                    <a:pt x="54" y="97"/>
                    <a:pt x="56" y="96"/>
                    <a:pt x="58" y="97"/>
                  </a:cubicBezTo>
                  <a:cubicBezTo>
                    <a:pt x="69" y="98"/>
                    <a:pt x="81" y="98"/>
                    <a:pt x="92" y="95"/>
                  </a:cubicBezTo>
                  <a:close/>
                  <a:moveTo>
                    <a:pt x="55" y="84"/>
                  </a:moveTo>
                  <a:cubicBezTo>
                    <a:pt x="53" y="84"/>
                    <a:pt x="51" y="84"/>
                    <a:pt x="50" y="85"/>
                  </a:cubicBezTo>
                  <a:cubicBezTo>
                    <a:pt x="47" y="87"/>
                    <a:pt x="45" y="88"/>
                    <a:pt x="43" y="90"/>
                  </a:cubicBezTo>
                  <a:cubicBezTo>
                    <a:pt x="43" y="89"/>
                    <a:pt x="42" y="89"/>
                    <a:pt x="42" y="89"/>
                  </a:cubicBezTo>
                  <a:cubicBezTo>
                    <a:pt x="43" y="87"/>
                    <a:pt x="44" y="85"/>
                    <a:pt x="45" y="82"/>
                  </a:cubicBezTo>
                  <a:cubicBezTo>
                    <a:pt x="42" y="80"/>
                    <a:pt x="40" y="79"/>
                    <a:pt x="37" y="77"/>
                  </a:cubicBezTo>
                  <a:cubicBezTo>
                    <a:pt x="31" y="74"/>
                    <a:pt x="26" y="70"/>
                    <a:pt x="22" y="64"/>
                  </a:cubicBezTo>
                  <a:cubicBezTo>
                    <a:pt x="14" y="53"/>
                    <a:pt x="16" y="40"/>
                    <a:pt x="25" y="30"/>
                  </a:cubicBezTo>
                  <a:cubicBezTo>
                    <a:pt x="35" y="20"/>
                    <a:pt x="48" y="15"/>
                    <a:pt x="62" y="14"/>
                  </a:cubicBezTo>
                  <a:cubicBezTo>
                    <a:pt x="76" y="12"/>
                    <a:pt x="90" y="14"/>
                    <a:pt x="103" y="20"/>
                  </a:cubicBezTo>
                  <a:cubicBezTo>
                    <a:pt x="112" y="24"/>
                    <a:pt x="119" y="30"/>
                    <a:pt x="123" y="38"/>
                  </a:cubicBezTo>
                  <a:cubicBezTo>
                    <a:pt x="128" y="47"/>
                    <a:pt x="127" y="56"/>
                    <a:pt x="121" y="64"/>
                  </a:cubicBezTo>
                  <a:cubicBezTo>
                    <a:pt x="113" y="75"/>
                    <a:pt x="102" y="81"/>
                    <a:pt x="89" y="84"/>
                  </a:cubicBezTo>
                  <a:cubicBezTo>
                    <a:pt x="78" y="86"/>
                    <a:pt x="66" y="86"/>
                    <a:pt x="55" y="84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  <p:sp>
          <p:nvSpPr>
            <p:cNvPr id="11" name="Freeform 11"/>
            <p:cNvSpPr/>
            <p:nvPr/>
          </p:nvSpPr>
          <p:spPr>
            <a:xfrm>
              <a:off x="3371564" y="5235729"/>
              <a:ext cx="223552" cy="198882"/>
            </a:xfrm>
            <a:custGeom>
              <a:avLst/>
              <a:gdLst/>
              <a:ahLst/>
              <a:cxnLst/>
              <a:rect l="l" t="t" r="r" b="b"/>
              <a:pathLst>
                <a:path w="111" h="99">
                  <a:moveTo>
                    <a:pt x="94" y="90"/>
                  </a:moveTo>
                  <a:cubicBezTo>
                    <a:pt x="91" y="86"/>
                    <a:pt x="87" y="82"/>
                    <a:pt x="85" y="77"/>
                  </a:cubicBezTo>
                  <a:cubicBezTo>
                    <a:pt x="100" y="68"/>
                    <a:pt x="111" y="56"/>
                    <a:pt x="110" y="38"/>
                  </a:cubicBezTo>
                  <a:cubicBezTo>
                    <a:pt x="110" y="20"/>
                    <a:pt x="99" y="9"/>
                    <a:pt x="84" y="0"/>
                  </a:cubicBezTo>
                  <a:cubicBezTo>
                    <a:pt x="85" y="1"/>
                    <a:pt x="85" y="2"/>
                    <a:pt x="85" y="3"/>
                  </a:cubicBezTo>
                  <a:cubicBezTo>
                    <a:pt x="86" y="9"/>
                    <a:pt x="87" y="15"/>
                    <a:pt x="86" y="21"/>
                  </a:cubicBezTo>
                  <a:cubicBezTo>
                    <a:pt x="84" y="35"/>
                    <a:pt x="77" y="46"/>
                    <a:pt x="66" y="55"/>
                  </a:cubicBezTo>
                  <a:cubicBezTo>
                    <a:pt x="54" y="66"/>
                    <a:pt x="39" y="71"/>
                    <a:pt x="23" y="74"/>
                  </a:cubicBezTo>
                  <a:cubicBezTo>
                    <a:pt x="16" y="75"/>
                    <a:pt x="8" y="75"/>
                    <a:pt x="0" y="75"/>
                  </a:cubicBezTo>
                  <a:cubicBezTo>
                    <a:pt x="3" y="77"/>
                    <a:pt x="7" y="79"/>
                    <a:pt x="10" y="81"/>
                  </a:cubicBezTo>
                  <a:cubicBezTo>
                    <a:pt x="26" y="87"/>
                    <a:pt x="42" y="88"/>
                    <a:pt x="58" y="86"/>
                  </a:cubicBezTo>
                  <a:cubicBezTo>
                    <a:pt x="60" y="86"/>
                    <a:pt x="61" y="86"/>
                    <a:pt x="62" y="87"/>
                  </a:cubicBezTo>
                  <a:cubicBezTo>
                    <a:pt x="72" y="93"/>
                    <a:pt x="82" y="97"/>
                    <a:pt x="94" y="99"/>
                  </a:cubicBezTo>
                  <a:cubicBezTo>
                    <a:pt x="95" y="99"/>
                    <a:pt x="97" y="98"/>
                    <a:pt x="98" y="97"/>
                  </a:cubicBezTo>
                  <a:cubicBezTo>
                    <a:pt x="98" y="97"/>
                    <a:pt x="98" y="95"/>
                    <a:pt x="97" y="93"/>
                  </a:cubicBezTo>
                  <a:cubicBezTo>
                    <a:pt x="97" y="92"/>
                    <a:pt x="95" y="91"/>
                    <a:pt x="94" y="9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grpSp>
        <p:nvGrpSpPr>
          <p:cNvPr id="12" name="Group 12"/>
          <p:cNvGrpSpPr/>
          <p:nvPr/>
        </p:nvGrpSpPr>
        <p:grpSpPr>
          <a:xfrm>
            <a:off x="3098006" y="1823100"/>
            <a:ext cx="630365" cy="630269"/>
            <a:chOff x="3098006" y="1823100"/>
            <a:chExt cx="630365" cy="630269"/>
          </a:xfrm>
        </p:grpSpPr>
        <p:sp>
          <p:nvSpPr>
            <p:cNvPr id="13" name="AutoShape 13"/>
            <p:cNvSpPr/>
            <p:nvPr/>
          </p:nvSpPr>
          <p:spPr>
            <a:xfrm>
              <a:off x="3098006" y="1823100"/>
              <a:ext cx="630365" cy="630269"/>
            </a:xfrm>
            <a:prstGeom prst="ellipse">
              <a:avLst/>
            </a:prstGeom>
            <a:solidFill>
              <a:schemeClr val="accent1">
                <a:alpha val="100000"/>
              </a:schemeClr>
            </a:solidFill>
            <a:ln/>
          </p:spPr>
        </p:sp>
        <p:sp>
          <p:nvSpPr>
            <p:cNvPr id="14" name="Freeform 14"/>
            <p:cNvSpPr/>
            <p:nvPr/>
          </p:nvSpPr>
          <p:spPr>
            <a:xfrm>
              <a:off x="3310033" y="1970642"/>
              <a:ext cx="234601" cy="304229"/>
            </a:xfrm>
            <a:custGeom>
              <a:avLst/>
              <a:gdLst/>
              <a:ahLst/>
              <a:cxnLst/>
              <a:rect l="l" t="t" r="r" b="b"/>
              <a:pathLst>
                <a:path w="438150" h="568325">
                  <a:moveTo>
                    <a:pt x="344255" y="320246"/>
                  </a:moveTo>
                  <a:cubicBezTo>
                    <a:pt x="393080" y="312737"/>
                    <a:pt x="434394" y="346528"/>
                    <a:pt x="438150" y="399092"/>
                  </a:cubicBezTo>
                  <a:cubicBezTo>
                    <a:pt x="438150" y="399092"/>
                    <a:pt x="438150" y="402847"/>
                    <a:pt x="438150" y="406601"/>
                  </a:cubicBezTo>
                  <a:cubicBezTo>
                    <a:pt x="438150" y="451656"/>
                    <a:pt x="438150" y="496711"/>
                    <a:pt x="438150" y="545520"/>
                  </a:cubicBezTo>
                  <a:cubicBezTo>
                    <a:pt x="438150" y="545520"/>
                    <a:pt x="438150" y="545520"/>
                    <a:pt x="438150" y="549275"/>
                  </a:cubicBezTo>
                  <a:cubicBezTo>
                    <a:pt x="438150" y="549275"/>
                    <a:pt x="438150" y="549275"/>
                    <a:pt x="284162" y="549275"/>
                  </a:cubicBezTo>
                  <a:cubicBezTo>
                    <a:pt x="284162" y="549275"/>
                    <a:pt x="284162" y="545520"/>
                    <a:pt x="284162" y="545520"/>
                  </a:cubicBezTo>
                  <a:cubicBezTo>
                    <a:pt x="284162" y="496711"/>
                    <a:pt x="284162" y="451656"/>
                    <a:pt x="284162" y="402847"/>
                  </a:cubicBezTo>
                  <a:cubicBezTo>
                    <a:pt x="284162" y="361546"/>
                    <a:pt x="310453" y="327755"/>
                    <a:pt x="344255" y="320246"/>
                  </a:cubicBezTo>
                  <a:close/>
                  <a:moveTo>
                    <a:pt x="352879" y="200025"/>
                  </a:moveTo>
                  <a:cubicBezTo>
                    <a:pt x="352879" y="200025"/>
                    <a:pt x="352879" y="200025"/>
                    <a:pt x="356621" y="200025"/>
                  </a:cubicBezTo>
                  <a:cubicBezTo>
                    <a:pt x="356621" y="200025"/>
                    <a:pt x="356621" y="200025"/>
                    <a:pt x="367847" y="200025"/>
                  </a:cubicBezTo>
                  <a:cubicBezTo>
                    <a:pt x="371589" y="200025"/>
                    <a:pt x="375330" y="203767"/>
                    <a:pt x="379072" y="203767"/>
                  </a:cubicBezTo>
                  <a:cubicBezTo>
                    <a:pt x="401524" y="211251"/>
                    <a:pt x="412750" y="237445"/>
                    <a:pt x="409008" y="263638"/>
                  </a:cubicBezTo>
                  <a:cubicBezTo>
                    <a:pt x="405266" y="286090"/>
                    <a:pt x="386556" y="304800"/>
                    <a:pt x="360363" y="304800"/>
                  </a:cubicBezTo>
                  <a:cubicBezTo>
                    <a:pt x="337911" y="304800"/>
                    <a:pt x="319201" y="286090"/>
                    <a:pt x="311717" y="263638"/>
                  </a:cubicBezTo>
                  <a:cubicBezTo>
                    <a:pt x="307975" y="233703"/>
                    <a:pt x="326685" y="207509"/>
                    <a:pt x="352879" y="200025"/>
                  </a:cubicBezTo>
                  <a:close/>
                  <a:moveTo>
                    <a:pt x="100853" y="196018"/>
                  </a:moveTo>
                  <a:cubicBezTo>
                    <a:pt x="175559" y="180975"/>
                    <a:pt x="246529" y="241146"/>
                    <a:pt x="254000" y="320120"/>
                  </a:cubicBezTo>
                  <a:cubicBezTo>
                    <a:pt x="254000" y="323881"/>
                    <a:pt x="254000" y="327642"/>
                    <a:pt x="254000" y="331402"/>
                  </a:cubicBezTo>
                  <a:cubicBezTo>
                    <a:pt x="254000" y="406616"/>
                    <a:pt x="254000" y="481829"/>
                    <a:pt x="254000" y="557043"/>
                  </a:cubicBezTo>
                  <a:cubicBezTo>
                    <a:pt x="254000" y="557043"/>
                    <a:pt x="254000" y="557043"/>
                    <a:pt x="254000" y="568325"/>
                  </a:cubicBezTo>
                  <a:cubicBezTo>
                    <a:pt x="254000" y="568325"/>
                    <a:pt x="254000" y="568325"/>
                    <a:pt x="0" y="568325"/>
                  </a:cubicBezTo>
                  <a:cubicBezTo>
                    <a:pt x="0" y="564564"/>
                    <a:pt x="0" y="564564"/>
                    <a:pt x="0" y="560804"/>
                  </a:cubicBezTo>
                  <a:cubicBezTo>
                    <a:pt x="0" y="485590"/>
                    <a:pt x="0" y="406616"/>
                    <a:pt x="0" y="327642"/>
                  </a:cubicBezTo>
                  <a:cubicBezTo>
                    <a:pt x="0" y="263710"/>
                    <a:pt x="44823" y="211060"/>
                    <a:pt x="100853" y="196018"/>
                  </a:cubicBezTo>
                  <a:close/>
                  <a:moveTo>
                    <a:pt x="112091" y="0"/>
                  </a:moveTo>
                  <a:cubicBezTo>
                    <a:pt x="115818" y="0"/>
                    <a:pt x="115818" y="0"/>
                    <a:pt x="115818" y="0"/>
                  </a:cubicBezTo>
                  <a:cubicBezTo>
                    <a:pt x="115818" y="0"/>
                    <a:pt x="115818" y="0"/>
                    <a:pt x="138181" y="0"/>
                  </a:cubicBezTo>
                  <a:cubicBezTo>
                    <a:pt x="141909" y="0"/>
                    <a:pt x="149363" y="3762"/>
                    <a:pt x="153090" y="3762"/>
                  </a:cubicBezTo>
                  <a:cubicBezTo>
                    <a:pt x="190362" y="18808"/>
                    <a:pt x="212725" y="60187"/>
                    <a:pt x="205271" y="101566"/>
                  </a:cubicBezTo>
                  <a:cubicBezTo>
                    <a:pt x="197816" y="139183"/>
                    <a:pt x="164272" y="169276"/>
                    <a:pt x="127000" y="169276"/>
                  </a:cubicBezTo>
                  <a:cubicBezTo>
                    <a:pt x="89728" y="173038"/>
                    <a:pt x="56184" y="142944"/>
                    <a:pt x="48729" y="101566"/>
                  </a:cubicBezTo>
                  <a:cubicBezTo>
                    <a:pt x="41275" y="52664"/>
                    <a:pt x="71092" y="7523"/>
                    <a:pt x="112091" y="0"/>
                  </a:cubicBezTo>
                  <a:close/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sp>
        <p:nvSpPr>
          <p:cNvPr id="15" name="AutoShape 15"/>
          <p:cNvSpPr/>
          <p:nvPr/>
        </p:nvSpPr>
        <p:spPr>
          <a:xfrm>
            <a:off x="3678841" y="3403922"/>
            <a:ext cx="630365" cy="630269"/>
          </a:xfrm>
          <a:prstGeom prst="ellipse">
            <a:avLst/>
          </a:prstGeom>
          <a:solidFill>
            <a:schemeClr val="accent2">
              <a:alpha val="100000"/>
            </a:schemeClr>
          </a:solidFill>
          <a:ln/>
        </p:spPr>
      </p:sp>
      <p:grpSp>
        <p:nvGrpSpPr>
          <p:cNvPr id="16" name="Group 16"/>
          <p:cNvGrpSpPr/>
          <p:nvPr/>
        </p:nvGrpSpPr>
        <p:grpSpPr>
          <a:xfrm>
            <a:off x="3842099" y="3562133"/>
            <a:ext cx="313754" cy="313848"/>
            <a:chOff x="3842099" y="3562133"/>
            <a:chExt cx="313754" cy="313848"/>
          </a:xfrm>
        </p:grpSpPr>
        <p:sp>
          <p:nvSpPr>
            <p:cNvPr id="17" name="Freeform 17"/>
            <p:cNvSpPr/>
            <p:nvPr/>
          </p:nvSpPr>
          <p:spPr>
            <a:xfrm>
              <a:off x="3842099" y="3591279"/>
              <a:ext cx="284702" cy="284702"/>
            </a:xfrm>
            <a:custGeom>
              <a:avLst/>
              <a:gdLst/>
              <a:ahLst/>
              <a:cxnLst/>
              <a:rect l="l" t="t" r="r" b="b"/>
              <a:pathLst>
                <a:path w="184" h="184">
                  <a:moveTo>
                    <a:pt x="92" y="184"/>
                  </a:moveTo>
                  <a:cubicBezTo>
                    <a:pt x="143" y="184"/>
                    <a:pt x="184" y="143"/>
                    <a:pt x="184" y="92"/>
                  </a:cubicBezTo>
                  <a:cubicBezTo>
                    <a:pt x="184" y="76"/>
                    <a:pt x="180" y="62"/>
                    <a:pt x="173" y="49"/>
                  </a:cubicBezTo>
                  <a:cubicBezTo>
                    <a:pt x="172" y="49"/>
                    <a:pt x="172" y="49"/>
                    <a:pt x="171" y="49"/>
                  </a:cubicBezTo>
                  <a:cubicBezTo>
                    <a:pt x="170" y="49"/>
                    <a:pt x="170" y="49"/>
                    <a:pt x="170" y="49"/>
                  </a:cubicBezTo>
                  <a:cubicBezTo>
                    <a:pt x="158" y="48"/>
                    <a:pt x="158" y="48"/>
                    <a:pt x="158" y="48"/>
                  </a:cubicBezTo>
                  <a:cubicBezTo>
                    <a:pt x="149" y="56"/>
                    <a:pt x="149" y="56"/>
                    <a:pt x="149" y="56"/>
                  </a:cubicBezTo>
                  <a:cubicBezTo>
                    <a:pt x="156" y="67"/>
                    <a:pt x="160" y="79"/>
                    <a:pt x="160" y="92"/>
                  </a:cubicBezTo>
                  <a:cubicBezTo>
                    <a:pt x="160" y="129"/>
                    <a:pt x="129" y="160"/>
                    <a:pt x="92" y="160"/>
                  </a:cubicBezTo>
                  <a:cubicBezTo>
                    <a:pt x="55" y="160"/>
                    <a:pt x="24" y="129"/>
                    <a:pt x="24" y="92"/>
                  </a:cubicBezTo>
                  <a:cubicBezTo>
                    <a:pt x="24" y="55"/>
                    <a:pt x="55" y="24"/>
                    <a:pt x="92" y="24"/>
                  </a:cubicBezTo>
                  <a:cubicBezTo>
                    <a:pt x="105" y="24"/>
                    <a:pt x="117" y="28"/>
                    <a:pt x="128" y="35"/>
                  </a:cubicBezTo>
                  <a:cubicBezTo>
                    <a:pt x="135" y="27"/>
                    <a:pt x="135" y="27"/>
                    <a:pt x="13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34" y="12"/>
                    <a:pt x="134" y="11"/>
                    <a:pt x="134" y="10"/>
                  </a:cubicBezTo>
                  <a:cubicBezTo>
                    <a:pt x="122" y="4"/>
                    <a:pt x="107" y="0"/>
                    <a:pt x="92" y="0"/>
                  </a:cubicBezTo>
                  <a:cubicBezTo>
                    <a:pt x="41" y="0"/>
                    <a:pt x="0" y="41"/>
                    <a:pt x="0" y="92"/>
                  </a:cubicBezTo>
                  <a:cubicBezTo>
                    <a:pt x="0" y="143"/>
                    <a:pt x="41" y="184"/>
                    <a:pt x="92" y="184"/>
                  </a:cubicBezTo>
                  <a:close/>
                  <a:moveTo>
                    <a:pt x="92" y="184"/>
                  </a:moveTo>
                  <a:cubicBezTo>
                    <a:pt x="92" y="184"/>
                    <a:pt x="92" y="184"/>
                    <a:pt x="92" y="184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  <p:sp>
          <p:nvSpPr>
            <p:cNvPr id="18" name="Freeform 18"/>
            <p:cNvSpPr/>
            <p:nvPr/>
          </p:nvSpPr>
          <p:spPr>
            <a:xfrm>
              <a:off x="3914965" y="3664050"/>
              <a:ext cx="139065" cy="139065"/>
            </a:xfrm>
            <a:custGeom>
              <a:avLst/>
              <a:gdLst/>
              <a:ahLst/>
              <a:cxnLst/>
              <a:rect l="l" t="t" r="r" b="b"/>
              <a:pathLst>
                <a:path w="90" h="90">
                  <a:moveTo>
                    <a:pt x="45" y="21"/>
                  </a:moveTo>
                  <a:cubicBezTo>
                    <a:pt x="46" y="21"/>
                    <a:pt x="46" y="21"/>
                    <a:pt x="47" y="21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58" y="1"/>
                    <a:pt x="52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70"/>
                    <a:pt x="20" y="90"/>
                    <a:pt x="45" y="90"/>
                  </a:cubicBezTo>
                  <a:cubicBezTo>
                    <a:pt x="70" y="90"/>
                    <a:pt x="90" y="70"/>
                    <a:pt x="90" y="45"/>
                  </a:cubicBezTo>
                  <a:cubicBezTo>
                    <a:pt x="90" y="38"/>
                    <a:pt x="89" y="32"/>
                    <a:pt x="86" y="2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69" y="43"/>
                    <a:pt x="69" y="43"/>
                    <a:pt x="69" y="43"/>
                  </a:cubicBezTo>
                  <a:cubicBezTo>
                    <a:pt x="69" y="44"/>
                    <a:pt x="69" y="44"/>
                    <a:pt x="69" y="45"/>
                  </a:cubicBezTo>
                  <a:cubicBezTo>
                    <a:pt x="69" y="58"/>
                    <a:pt x="58" y="69"/>
                    <a:pt x="45" y="69"/>
                  </a:cubicBezTo>
                  <a:cubicBezTo>
                    <a:pt x="32" y="69"/>
                    <a:pt x="21" y="58"/>
                    <a:pt x="21" y="45"/>
                  </a:cubicBezTo>
                  <a:cubicBezTo>
                    <a:pt x="21" y="32"/>
                    <a:pt x="32" y="21"/>
                    <a:pt x="45" y="21"/>
                  </a:cubicBezTo>
                  <a:close/>
                  <a:moveTo>
                    <a:pt x="45" y="21"/>
                  </a:moveTo>
                  <a:cubicBezTo>
                    <a:pt x="45" y="21"/>
                    <a:pt x="45" y="21"/>
                    <a:pt x="45" y="21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  <p:sp>
          <p:nvSpPr>
            <p:cNvPr id="19" name="Freeform 19"/>
            <p:cNvSpPr/>
            <p:nvPr/>
          </p:nvSpPr>
          <p:spPr>
            <a:xfrm>
              <a:off x="3998309" y="3562133"/>
              <a:ext cx="157544" cy="157544"/>
            </a:xfrm>
            <a:custGeom>
              <a:avLst/>
              <a:gdLst/>
              <a:ahLst/>
              <a:cxnLst/>
              <a:rect l="l" t="t" r="r" b="b"/>
              <a:pathLst>
                <a:path w="102" h="102">
                  <a:moveTo>
                    <a:pt x="86" y="28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3" y="20"/>
                    <a:pt x="93" y="17"/>
                    <a:pt x="91" y="14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86" y="10"/>
                    <a:pt x="85" y="9"/>
                    <a:pt x="83" y="9"/>
                  </a:cubicBezTo>
                  <a:cubicBezTo>
                    <a:pt x="82" y="9"/>
                    <a:pt x="80" y="10"/>
                    <a:pt x="79" y="11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0"/>
                    <a:pt x="71" y="0"/>
                    <a:pt x="70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5" y="25"/>
                    <a:pt x="44" y="28"/>
                    <a:pt x="44" y="30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5" y="45"/>
                    <a:pt x="45" y="45"/>
                    <a:pt x="45" y="45"/>
                  </a:cubicBezTo>
                  <a:cubicBezTo>
                    <a:pt x="37" y="53"/>
                    <a:pt x="37" y="53"/>
                    <a:pt x="37" y="53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22" y="68"/>
                    <a:pt x="22" y="68"/>
                    <a:pt x="22" y="68"/>
                  </a:cubicBezTo>
                  <a:cubicBezTo>
                    <a:pt x="8" y="82"/>
                    <a:pt x="8" y="82"/>
                    <a:pt x="8" y="82"/>
                  </a:cubicBezTo>
                  <a:cubicBezTo>
                    <a:pt x="2" y="89"/>
                    <a:pt x="2" y="89"/>
                    <a:pt x="2" y="89"/>
                  </a:cubicBezTo>
                  <a:cubicBezTo>
                    <a:pt x="1" y="90"/>
                    <a:pt x="0" y="91"/>
                    <a:pt x="0" y="92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0"/>
                    <a:pt x="2" y="102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10" y="102"/>
                    <a:pt x="10" y="102"/>
                    <a:pt x="10" y="102"/>
                  </a:cubicBezTo>
                  <a:cubicBezTo>
                    <a:pt x="11" y="102"/>
                    <a:pt x="12" y="101"/>
                    <a:pt x="13" y="100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70" y="57"/>
                    <a:pt x="70" y="57"/>
                    <a:pt x="70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74" y="57"/>
                    <a:pt x="77" y="56"/>
                    <a:pt x="78" y="54"/>
                  </a:cubicBezTo>
                  <a:cubicBezTo>
                    <a:pt x="101" y="32"/>
                    <a:pt x="101" y="32"/>
                    <a:pt x="101" y="32"/>
                  </a:cubicBezTo>
                  <a:cubicBezTo>
                    <a:pt x="102" y="31"/>
                    <a:pt x="101" y="29"/>
                    <a:pt x="100" y="29"/>
                  </a:cubicBezTo>
                  <a:lnTo>
                    <a:pt x="86" y="28"/>
                  </a:lnTo>
                  <a:close/>
                  <a:moveTo>
                    <a:pt x="86" y="28"/>
                  </a:moveTo>
                  <a:cubicBezTo>
                    <a:pt x="86" y="28"/>
                    <a:pt x="86" y="28"/>
                    <a:pt x="86" y="28"/>
                  </a:cubicBezTo>
                </a:path>
              </a:pathLst>
            </a:custGeom>
            <a:solidFill>
              <a:srgbClr val="FFFFFF">
                <a:alpha val="100000"/>
              </a:srgbClr>
            </a:solidFill>
            <a:ln/>
          </p:spPr>
        </p:sp>
      </p:grpSp>
      <p:sp>
        <p:nvSpPr>
          <p:cNvPr id="20" name="Freeform 20"/>
          <p:cNvSpPr/>
          <p:nvPr/>
        </p:nvSpPr>
        <p:spPr>
          <a:xfrm rot="16200000" flipH="1">
            <a:off x="7450538" y="2204254"/>
            <a:ext cx="1420198" cy="6191250"/>
          </a:xfrm>
          <a:custGeom>
            <a:avLst/>
            <a:gdLst/>
            <a:ahLst/>
            <a:cxnLst/>
            <a:rect l="l" t="t" r="r" b="b"/>
            <a:pathLst>
              <a:path w="1632490" h="8030341">
                <a:moveTo>
                  <a:pt x="1632490" y="7785467"/>
                </a:moveTo>
                <a:lnTo>
                  <a:pt x="1632490" y="244875"/>
                </a:lnTo>
                <a:lnTo>
                  <a:pt x="816246" y="0"/>
                </a:lnTo>
                <a:lnTo>
                  <a:pt x="1" y="244875"/>
                </a:lnTo>
                <a:lnTo>
                  <a:pt x="1" y="6297784"/>
                </a:lnTo>
                <a:lnTo>
                  <a:pt x="0" y="6297785"/>
                </a:lnTo>
                <a:lnTo>
                  <a:pt x="1" y="6297785"/>
                </a:lnTo>
                <a:lnTo>
                  <a:pt x="1" y="6297785"/>
                </a:lnTo>
                <a:lnTo>
                  <a:pt x="0" y="6297785"/>
                </a:lnTo>
                <a:lnTo>
                  <a:pt x="0" y="7785468"/>
                </a:lnTo>
                <a:lnTo>
                  <a:pt x="816246" y="8030341"/>
                </a:lnTo>
                <a:lnTo>
                  <a:pt x="1632490" y="7785468"/>
                </a:lnTo>
                <a:lnTo>
                  <a:pt x="1632490" y="7785467"/>
                </a:lnTo>
                <a:close/>
              </a:path>
            </a:pathLst>
          </a:custGeom>
          <a:solidFill>
            <a:schemeClr val="lt2">
              <a:alpha val="100000"/>
            </a:schemeClr>
          </a:solidFill>
          <a:ln/>
        </p:spPr>
      </p:sp>
      <p:sp>
        <p:nvSpPr>
          <p:cNvPr id="21" name="Freeform 21"/>
          <p:cNvSpPr/>
          <p:nvPr/>
        </p:nvSpPr>
        <p:spPr>
          <a:xfrm>
            <a:off x="1759399" y="3369845"/>
            <a:ext cx="725805" cy="725805"/>
          </a:xfrm>
          <a:custGeom>
            <a:avLst/>
            <a:gdLst/>
            <a:ahLst/>
            <a:cxnLst/>
            <a:rect l="l" t="t" r="r" b="b"/>
            <a:pathLst>
              <a:path w="444" h="445">
                <a:moveTo>
                  <a:pt x="70" y="400"/>
                </a:moveTo>
                <a:lnTo>
                  <a:pt x="70" y="400"/>
                </a:lnTo>
                <a:cubicBezTo>
                  <a:pt x="70" y="426"/>
                  <a:pt x="98" y="444"/>
                  <a:pt x="124" y="444"/>
                </a:cubicBezTo>
                <a:cubicBezTo>
                  <a:pt x="151" y="444"/>
                  <a:pt x="168" y="426"/>
                  <a:pt x="168" y="400"/>
                </a:cubicBezTo>
                <a:cubicBezTo>
                  <a:pt x="168" y="373"/>
                  <a:pt x="151" y="346"/>
                  <a:pt x="124" y="346"/>
                </a:cubicBezTo>
                <a:cubicBezTo>
                  <a:pt x="98" y="346"/>
                  <a:pt x="70" y="373"/>
                  <a:pt x="70" y="400"/>
                </a:cubicBezTo>
                <a:close/>
                <a:moveTo>
                  <a:pt x="319" y="400"/>
                </a:moveTo>
                <a:lnTo>
                  <a:pt x="319" y="400"/>
                </a:lnTo>
                <a:cubicBezTo>
                  <a:pt x="319" y="426"/>
                  <a:pt x="345" y="444"/>
                  <a:pt x="372" y="444"/>
                </a:cubicBezTo>
                <a:cubicBezTo>
                  <a:pt x="399" y="444"/>
                  <a:pt x="417" y="426"/>
                  <a:pt x="417" y="400"/>
                </a:cubicBezTo>
                <a:cubicBezTo>
                  <a:pt x="417" y="373"/>
                  <a:pt x="399" y="346"/>
                  <a:pt x="372" y="346"/>
                </a:cubicBezTo>
                <a:cubicBezTo>
                  <a:pt x="345" y="346"/>
                  <a:pt x="319" y="373"/>
                  <a:pt x="319" y="400"/>
                </a:cubicBezTo>
                <a:close/>
                <a:moveTo>
                  <a:pt x="159" y="284"/>
                </a:moveTo>
                <a:lnTo>
                  <a:pt x="159" y="284"/>
                </a:lnTo>
                <a:cubicBezTo>
                  <a:pt x="434" y="204"/>
                  <a:pt x="434" y="204"/>
                  <a:pt x="434" y="204"/>
                </a:cubicBezTo>
                <a:cubicBezTo>
                  <a:pt x="443" y="204"/>
                  <a:pt x="443" y="195"/>
                  <a:pt x="443" y="187"/>
                </a:cubicBezTo>
                <a:cubicBezTo>
                  <a:pt x="443" y="54"/>
                  <a:pt x="443" y="54"/>
                  <a:pt x="443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10"/>
                  <a:pt x="98" y="10"/>
                  <a:pt x="98" y="10"/>
                </a:cubicBezTo>
                <a:lnTo>
                  <a:pt x="89" y="0"/>
                </a:lnTo>
                <a:cubicBezTo>
                  <a:pt x="9" y="0"/>
                  <a:pt x="9" y="0"/>
                  <a:pt x="9" y="0"/>
                </a:cubicBezTo>
                <a:cubicBezTo>
                  <a:pt x="0" y="0"/>
                  <a:pt x="0" y="10"/>
                  <a:pt x="0" y="10"/>
                </a:cubicBezTo>
                <a:cubicBezTo>
                  <a:pt x="0" y="54"/>
                  <a:pt x="0" y="54"/>
                  <a:pt x="0" y="54"/>
                </a:cubicBezTo>
                <a:cubicBezTo>
                  <a:pt x="45" y="54"/>
                  <a:pt x="45" y="54"/>
                  <a:pt x="45" y="54"/>
                </a:cubicBezTo>
                <a:cubicBezTo>
                  <a:pt x="98" y="275"/>
                  <a:pt x="98" y="275"/>
                  <a:pt x="98" y="275"/>
                </a:cubicBezTo>
                <a:cubicBezTo>
                  <a:pt x="98" y="302"/>
                  <a:pt x="98" y="302"/>
                  <a:pt x="98" y="302"/>
                </a:cubicBezTo>
                <a:cubicBezTo>
                  <a:pt x="98" y="338"/>
                  <a:pt x="98" y="338"/>
                  <a:pt x="98" y="338"/>
                </a:cubicBezTo>
                <a:cubicBezTo>
                  <a:pt x="98" y="346"/>
                  <a:pt x="106" y="346"/>
                  <a:pt x="106" y="346"/>
                </a:cubicBezTo>
                <a:cubicBezTo>
                  <a:pt x="124" y="346"/>
                  <a:pt x="124" y="346"/>
                  <a:pt x="124" y="346"/>
                </a:cubicBezTo>
                <a:cubicBezTo>
                  <a:pt x="372" y="346"/>
                  <a:pt x="372" y="346"/>
                  <a:pt x="372" y="346"/>
                </a:cubicBezTo>
                <a:cubicBezTo>
                  <a:pt x="434" y="346"/>
                  <a:pt x="434" y="346"/>
                  <a:pt x="434" y="346"/>
                </a:cubicBezTo>
                <a:cubicBezTo>
                  <a:pt x="443" y="346"/>
                  <a:pt x="443" y="346"/>
                  <a:pt x="443" y="338"/>
                </a:cubicBezTo>
                <a:cubicBezTo>
                  <a:pt x="443" y="302"/>
                  <a:pt x="443" y="302"/>
                  <a:pt x="443" y="302"/>
                </a:cubicBezTo>
                <a:cubicBezTo>
                  <a:pt x="168" y="302"/>
                  <a:pt x="168" y="302"/>
                  <a:pt x="168" y="302"/>
                </a:cubicBezTo>
                <a:cubicBezTo>
                  <a:pt x="133" y="302"/>
                  <a:pt x="133" y="284"/>
                  <a:pt x="159" y="284"/>
                </a:cubicBezTo>
                <a:close/>
              </a:path>
            </a:pathLst>
          </a:custGeom>
          <a:solidFill>
            <a:srgbClr val="FFFEFE">
              <a:alpha val="100000"/>
            </a:srgbClr>
          </a:solidFill>
          <a:ln/>
        </p:spPr>
      </p:sp>
      <p:sp>
        <p:nvSpPr>
          <p:cNvPr id="22" name="AutoShape 22"/>
          <p:cNvSpPr/>
          <p:nvPr/>
        </p:nvSpPr>
        <p:spPr>
          <a:xfrm>
            <a:off x="6059096" y="1921330"/>
            <a:ext cx="4203080" cy="716727"/>
          </a:xfrm>
          <a:prstGeom prst="rect">
            <a:avLst/>
          </a:prstGeom>
          <a:noFill/>
          <a:ln/>
        </p:spPr>
        <p:txBody>
          <a:bodyPr vert="horz" wrap="square" lIns="68770" tIns="68770" rIns="34385" bIns="68770" rtlCol="0" anchor="ctr" anchorCtr="1">
            <a:noAutofit/>
          </a:bodyPr>
          <a:lstStyle/>
          <a:p>
            <a:pPr algn="ctr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希望更多人关注黑龙江的经济、文化和社会发展，为黑龙江的未来发展贡献自己的力量。</a:t>
            </a:r>
            <a:endParaRPr lang="en-US" sz="1100"/>
          </a:p>
        </p:txBody>
      </p:sp>
      <p:sp>
        <p:nvSpPr>
          <p:cNvPr id="23" name="TextBox 23"/>
          <p:cNvSpPr txBox="1"/>
          <p:nvPr/>
        </p:nvSpPr>
        <p:spPr>
          <a:xfrm>
            <a:off x="6684261" y="1547221"/>
            <a:ext cx="2952750" cy="485775"/>
          </a:xfrm>
          <a:prstGeom prst="rect">
            <a:avLst/>
          </a:prstGeom>
          <a:ln/>
        </p:spPr>
        <p:txBody>
          <a:bodyPr vert="horz" wrap="square" lIns="95250" tIns="95250" rIns="47625" bIns="9525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关注黑龙江发展</a:t>
            </a:r>
          </a:p>
        </p:txBody>
      </p:sp>
      <p:sp>
        <p:nvSpPr>
          <p:cNvPr id="24" name="AutoShape 24"/>
          <p:cNvSpPr/>
          <p:nvPr/>
        </p:nvSpPr>
        <p:spPr>
          <a:xfrm>
            <a:off x="6059096" y="3528963"/>
            <a:ext cx="4203080" cy="716727"/>
          </a:xfrm>
          <a:prstGeom prst="rect">
            <a:avLst/>
          </a:prstGeom>
          <a:noFill/>
          <a:ln/>
        </p:spPr>
        <p:txBody>
          <a:bodyPr vert="horz" wrap="square" lIns="68770" tIns="68770" rIns="34385" bIns="68770" rtlCol="0" anchor="ctr" anchorCtr="1">
            <a:noAutofit/>
          </a:bodyPr>
          <a:lstStyle/>
          <a:p>
            <a:pPr algn="ctr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积极支持和参与黑龙江的产业发展，推动黑龙江经济持续健康发展。</a:t>
            </a:r>
            <a:endParaRPr lang="en-US" sz="1100"/>
          </a:p>
        </p:txBody>
      </p:sp>
      <p:sp>
        <p:nvSpPr>
          <p:cNvPr id="25" name="TextBox 25"/>
          <p:cNvSpPr txBox="1"/>
          <p:nvPr/>
        </p:nvSpPr>
        <p:spPr>
          <a:xfrm>
            <a:off x="6684261" y="3154854"/>
            <a:ext cx="2952750" cy="485775"/>
          </a:xfrm>
          <a:prstGeom prst="rect">
            <a:avLst/>
          </a:prstGeom>
          <a:ln/>
        </p:spPr>
        <p:txBody>
          <a:bodyPr vert="horz" wrap="square" lIns="95250" tIns="95250" rIns="47625" bIns="9525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支持黑龙江产业</a:t>
            </a:r>
          </a:p>
        </p:txBody>
      </p:sp>
      <p:sp>
        <p:nvSpPr>
          <p:cNvPr id="26" name="AutoShape 26"/>
          <p:cNvSpPr/>
          <p:nvPr/>
        </p:nvSpPr>
        <p:spPr>
          <a:xfrm>
            <a:off x="6059096" y="5088152"/>
            <a:ext cx="4203080" cy="716727"/>
          </a:xfrm>
          <a:prstGeom prst="rect">
            <a:avLst/>
          </a:prstGeom>
          <a:noFill/>
          <a:ln/>
        </p:spPr>
        <p:txBody>
          <a:bodyPr vert="horz" wrap="square" lIns="68770" tIns="68770" rIns="34385" bIns="68770" rtlCol="0" anchor="ctr" anchorCtr="1">
            <a:noAutofit/>
          </a:bodyPr>
          <a:lstStyle/>
          <a:p>
            <a:pPr algn="ctr">
              <a:lnSpc>
                <a:spcPct val="140000"/>
              </a:lnSpc>
              <a:spcBef>
                <a:spcPts val="270"/>
              </a:spcBef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共同传承和弘扬黑龙江的优秀传统文化，让更多人了解和认识黑龙江的独特魅力。</a:t>
            </a:r>
            <a:endParaRPr lang="en-US" sz="1100"/>
          </a:p>
        </p:txBody>
      </p:sp>
      <p:sp>
        <p:nvSpPr>
          <p:cNvPr id="27" name="TextBox 27"/>
          <p:cNvSpPr txBox="1"/>
          <p:nvPr/>
        </p:nvSpPr>
        <p:spPr>
          <a:xfrm>
            <a:off x="6684261" y="4736870"/>
            <a:ext cx="2952750" cy="485775"/>
          </a:xfrm>
          <a:prstGeom prst="rect">
            <a:avLst/>
          </a:prstGeom>
          <a:ln/>
        </p:spPr>
        <p:txBody>
          <a:bodyPr vert="horz" wrap="square" lIns="95250" tIns="95250" rIns="47625" bIns="95250" rtlCol="0" anchor="ctr" anchorCtr="0">
            <a:noAutofit/>
          </a:bodyPr>
          <a:lstStyle/>
          <a:p>
            <a:pPr algn="ctr">
              <a:lnSpc>
                <a:spcPct val="120000"/>
              </a:lnSpc>
              <a:spcBef>
                <a:spcPts val="375"/>
              </a:spcBef>
            </a:pPr>
            <a:r>
              <a:rPr lang="en-US" sz="20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传承和弘扬黑龙江文化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呼吁更多人关注和支持黑龙江发展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44100" y="1623738"/>
            <a:ext cx="6324600" cy="120015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64000"/>
              </a:lnSpc>
            </a:pPr>
            <a:r>
              <a:rPr lang="en-US" sz="78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感谢您的观看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77450" y="3063084"/>
            <a:ext cx="1971675" cy="571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64000"/>
              </a:lnSpc>
            </a:pPr>
            <a:r>
              <a:rPr lang="en-US" sz="3300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THANKS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751642" y="400638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751642" y="1920540"/>
            <a:ext cx="7813795" cy="1827334"/>
          </a:xfrm>
          <a:prstGeom prst="roundRect">
            <a:avLst>
              <a:gd name="adj" fmla="val 16667"/>
            </a:avLst>
          </a:prstGeom>
          <a:solidFill>
            <a:schemeClr val="lt2">
              <a:alpha val="80000"/>
            </a:schemeClr>
          </a:solidFill>
          <a:ln/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alphaModFix/>
          </a:blip>
          <a:srcRect l="25000" r="25000"/>
          <a:stretch>
            <a:fillRect/>
          </a:stretch>
        </p:blipFill>
        <p:spPr>
          <a:xfrm>
            <a:off x="7804006" y="1329783"/>
            <a:ext cx="3831201" cy="5108268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30579" y="2089154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地理位置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30579" y="2610429"/>
            <a:ext cx="6238875" cy="950067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黑龙江省位于中国东北部，北、东部与俄罗斯隔江相望，西部与内蒙古自治区相邻，南部与吉林省接壤。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30579" y="4183053"/>
            <a:ext cx="6238875" cy="637972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气候特点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0579" y="4712439"/>
            <a:ext cx="6238875" cy="93642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黑龙江省属于寒温带大陆性季风气候，冬季漫长而寒冷，夏季短暂而炎热，春秋季节气温变化剧烈。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地理位置与气候特点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32551" r="32551"/>
          <a:stretch>
            <a:fillRect/>
          </a:stretch>
        </p:blipFill>
        <p:spPr>
          <a:xfrm>
            <a:off x="875314" y="2169726"/>
            <a:ext cx="2050689" cy="3916435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32550" r="32550"/>
          <a:stretch>
            <a:fillRect/>
          </a:stretch>
        </p:blipFill>
        <p:spPr>
          <a:xfrm>
            <a:off x="5430979" y="2169726"/>
            <a:ext cx="2050689" cy="391643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32561" r="32561"/>
          <a:stretch>
            <a:fillRect/>
          </a:stretch>
        </p:blipFill>
        <p:spPr>
          <a:xfrm>
            <a:off x="3153146" y="1697364"/>
            <a:ext cx="2050689" cy="3916435"/>
          </a:xfrm>
          <a:prstGeom prst="rect">
            <a:avLst/>
          </a:prstGeom>
        </p:spPr>
      </p:pic>
      <p:sp>
        <p:nvSpPr>
          <p:cNvPr id="5" name="AutoShape 5"/>
          <p:cNvSpPr/>
          <p:nvPr/>
        </p:nvSpPr>
        <p:spPr>
          <a:xfrm>
            <a:off x="7851998" y="2723144"/>
            <a:ext cx="3834950" cy="1465716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黑龙江省有着悠久的历史，先秦时期就有肃慎、东胡、秽貊、汉人的部分先民在此定居。</a:t>
            </a:r>
            <a:endParaRPr lang="en-US" sz="1100"/>
          </a:p>
        </p:txBody>
      </p:sp>
      <p:sp>
        <p:nvSpPr>
          <p:cNvPr id="6" name="AutoShape 6"/>
          <p:cNvSpPr/>
          <p:nvPr/>
        </p:nvSpPr>
        <p:spPr>
          <a:xfrm>
            <a:off x="7851998" y="2087040"/>
            <a:ext cx="3606165" cy="575781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历史沿革</a:t>
            </a:r>
            <a:endParaRPr lang="en-US" sz="1100"/>
          </a:p>
        </p:txBody>
      </p:sp>
      <p:sp>
        <p:nvSpPr>
          <p:cNvPr id="7" name="AutoShape 7"/>
          <p:cNvSpPr/>
          <p:nvPr/>
        </p:nvSpPr>
        <p:spPr>
          <a:xfrm>
            <a:off x="7851998" y="4826443"/>
            <a:ext cx="3834950" cy="1451935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t" anchorCtr="0">
            <a:noAutofit/>
          </a:bodyPr>
          <a:lstStyle/>
          <a:p>
            <a:pPr algn="l">
              <a:lnSpc>
                <a:spcPct val="140000"/>
              </a:lnSpc>
              <a:defRPr/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黑龙江省是中华民族的重要组成部分，燕置真番障碍塞，与中原王朝建立了具有隶属性质的贡纳关系。</a:t>
            </a:r>
            <a:endParaRPr lang="en-US" sz="1100"/>
          </a:p>
        </p:txBody>
      </p:sp>
      <p:sp>
        <p:nvSpPr>
          <p:cNvPr id="8" name="AutoShape 8"/>
          <p:cNvSpPr/>
          <p:nvPr/>
        </p:nvSpPr>
        <p:spPr>
          <a:xfrm>
            <a:off x="7851998" y="4125420"/>
            <a:ext cx="3606329" cy="640699"/>
          </a:xfrm>
          <a:prstGeom prst="rect">
            <a:avLst/>
          </a:prstGeom>
          <a:noFill/>
          <a:ln/>
        </p:spPr>
        <p:txBody>
          <a:bodyPr vert="horz" wrap="square" lIns="91440" tIns="45720" rIns="91440" bIns="45720" rtlCol="0" anchor="b" anchorCtr="0">
            <a:noAutofit/>
          </a:bodyPr>
          <a:lstStyle/>
          <a:p>
            <a:pPr algn="l">
              <a:lnSpc>
                <a:spcPct val="120000"/>
              </a:lnSpc>
              <a:defRPr/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文化传承</a:t>
            </a:r>
            <a:endParaRPr lang="en-US" sz="1100"/>
          </a:p>
        </p:txBody>
      </p:sp>
      <p:sp>
        <p:nvSpPr>
          <p:cNvPr id="9" name="TextBox 9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历史文化背景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34986" y="2896583"/>
            <a:ext cx="5052139" cy="3467154"/>
          </a:xfrm>
          <a:prstGeom prst="roundRect">
            <a:avLst>
              <a:gd name="adj" fmla="val 5952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3" name="AutoShape 3"/>
          <p:cNvSpPr/>
          <p:nvPr/>
        </p:nvSpPr>
        <p:spPr>
          <a:xfrm>
            <a:off x="879670" y="2896583"/>
            <a:ext cx="5052139" cy="3467154"/>
          </a:xfrm>
          <a:prstGeom prst="roundRect">
            <a:avLst>
              <a:gd name="adj" fmla="val 5952"/>
            </a:avLst>
          </a:prstGeom>
          <a:solidFill>
            <a:schemeClr val="lt2">
              <a:alpha val="80000"/>
            </a:schemeClr>
          </a:solidFill>
          <a:ln/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91140" y="1371600"/>
            <a:ext cx="5029200" cy="316257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380405" y="4752068"/>
            <a:ext cx="405067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农业基础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80405" y="5384645"/>
            <a:ext cx="4050670" cy="82448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黑龙江省是中国重要的粮食生产基地，盛产优质大豆、水稻、玉米等粮食作物。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 l="5275" r="5275"/>
          <a:stretch>
            <a:fillRect/>
          </a:stretch>
        </p:blipFill>
        <p:spPr>
          <a:xfrm>
            <a:off x="6246455" y="1371600"/>
            <a:ext cx="5029200" cy="316257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735721" y="4759543"/>
            <a:ext cx="4050670" cy="490334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工业实力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735721" y="5392119"/>
            <a:ext cx="4050670" cy="824485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黑龙江省拥有较为完整的工业体系，以机械制造、石油化工、煤炭等重工业为主。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经济发展状况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007707" y="1744635"/>
            <a:ext cx="4750584" cy="428532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t" anchorCtr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旅游资源丰富度</a:t>
            </a:r>
          </a:p>
        </p:txBody>
      </p:sp>
      <p:sp>
        <p:nvSpPr>
          <p:cNvPr id="4" name="AutoShape 4"/>
          <p:cNvSpPr/>
          <p:nvPr/>
        </p:nvSpPr>
        <p:spPr>
          <a:xfrm>
            <a:off x="3729746" y="176967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5" name="TextBox 5"/>
          <p:cNvSpPr txBox="1"/>
          <p:nvPr/>
        </p:nvSpPr>
        <p:spPr>
          <a:xfrm>
            <a:off x="3923235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人文景观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923235" y="275785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黑龙江省还有丰富的历史文化遗址和人文景观，如金代上京会宁府遗址、哈尔滨中央大街等。</a:t>
            </a:r>
          </a:p>
        </p:txBody>
      </p:sp>
      <p:sp>
        <p:nvSpPr>
          <p:cNvPr id="7" name="AutoShape 7"/>
          <p:cNvSpPr/>
          <p:nvPr/>
        </p:nvSpPr>
        <p:spPr>
          <a:xfrm>
            <a:off x="556553" y="1764765"/>
            <a:ext cx="3031629" cy="4285329"/>
          </a:xfrm>
          <a:prstGeom prst="roundRect">
            <a:avLst>
              <a:gd name="adj" fmla="val 0"/>
            </a:avLst>
          </a:prstGeom>
          <a:solidFill>
            <a:schemeClr val="lt2">
              <a:alpha val="80000"/>
            </a:schemeClr>
          </a:solidFill>
          <a:ln/>
        </p:spPr>
      </p:sp>
      <p:sp>
        <p:nvSpPr>
          <p:cNvPr id="8" name="TextBox 8"/>
          <p:cNvSpPr txBox="1"/>
          <p:nvPr/>
        </p:nvSpPr>
        <p:spPr>
          <a:xfrm>
            <a:off x="750042" y="2035795"/>
            <a:ext cx="2644651" cy="649939"/>
          </a:xfrm>
          <a:prstGeom prst="rect">
            <a:avLst/>
          </a:prstGeom>
          <a:ln/>
        </p:spPr>
        <p:txBody>
          <a:bodyPr vert="horz" wrap="square" lIns="66008" tIns="33052" rIns="66008" bIns="33052" rtlCol="0" anchor="ctr" anchorCtr="0">
            <a:no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自然景观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50042" y="2752949"/>
            <a:ext cx="2644651" cy="2924764"/>
          </a:xfrm>
          <a:prstGeom prst="rect">
            <a:avLst/>
          </a:prstGeom>
          <a:ln/>
        </p:spPr>
        <p:txBody>
          <a:bodyPr vert="horz" wrap="square" lIns="66008" tIns="33052" rIns="66008" bIns="33052" rtlCol="0" anchor="t" anchorCtr="0">
            <a:noAutofit/>
          </a:bodyPr>
          <a:lstStyle/>
          <a:p>
            <a:pPr algn="ctr">
              <a:lnSpc>
                <a:spcPct val="140000"/>
              </a:lnSpc>
            </a:pPr>
            <a:r>
              <a:rPr lang="en-US" sz="1575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黑龙江省拥有众多自然景观，如五大连池、镜泊湖、兴凯湖等。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577566" y="3267201"/>
            <a:ext cx="6115050" cy="1819032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4500" b="1">
                <a:solidFill>
                  <a:schemeClr val="accent1">
                    <a:alpha val="100000"/>
                  </a:schemeClr>
                </a:solidFill>
                <a:latin typeface="STSong"/>
                <a:ea typeface="STSong"/>
                <a:cs typeface="STSong"/>
              </a:rPr>
              <a:t>家乡风土人情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5577566" y="1758043"/>
            <a:ext cx="2152650" cy="1714500"/>
          </a:xfrm>
          <a:prstGeom prst="rect">
            <a:avLst/>
          </a:prstGeom>
          <a:ln/>
        </p:spPr>
        <p:txBody>
          <a:bodyPr vert="horz" wrap="square" lIns="114300" tIns="57150" rIns="114300" bIns="57150" rtlCol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ts val="450"/>
              </a:spcBef>
            </a:pPr>
            <a:r>
              <a:rPr lang="en-US" sz="8400" b="1">
                <a:solidFill>
                  <a:schemeClr val="accent1">
                    <a:alpha val="100000"/>
                  </a:schemeClr>
                </a:solidFill>
                <a:latin typeface="PingFang SC"/>
                <a:ea typeface="PingFang SC"/>
                <a:cs typeface="PingFang SC"/>
              </a:rPr>
              <a:t>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>
            <a:alphaModFix/>
          </a:blip>
          <a:srcRect/>
          <a:stretch>
            <a:fillRect/>
          </a:stretch>
        </p:blipFill>
        <p:spPr>
          <a:xfrm>
            <a:off x="476023" y="1726817"/>
            <a:ext cx="4434841" cy="4434841"/>
          </a:xfrm>
          <a:prstGeom prst="round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5562187" y="4881292"/>
            <a:ext cx="6000750" cy="711336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民间舞蹈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267801" y="5523753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黑龙江地区还有一些具有地方特色的民间舞蹈，如满族秧歌、朝鲜族农乐舞等，展现了当地人民的热情与活力。</a:t>
            </a:r>
          </a:p>
        </p:txBody>
      </p:sp>
      <p:sp>
        <p:nvSpPr>
          <p:cNvPr id="5" name="AutoShape 5"/>
          <p:cNvSpPr/>
          <p:nvPr/>
        </p:nvSpPr>
        <p:spPr>
          <a:xfrm>
            <a:off x="5267801" y="1835975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6" name="TextBox 6"/>
          <p:cNvSpPr txBox="1"/>
          <p:nvPr/>
        </p:nvSpPr>
        <p:spPr>
          <a:xfrm>
            <a:off x="5562187" y="1621998"/>
            <a:ext cx="6000750" cy="666079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民俗习惯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67801" y="2234038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黑龙江地区有着丰富的民俗习惯，如春节期间的贴春联、放鞭炮、包饺子等，以及端午节的赛龙舟、挂艾草等。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562187" y="3262274"/>
            <a:ext cx="6000750" cy="697555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b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b="1">
                <a:solidFill>
                  <a:schemeClr val="accent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传统节庆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267801" y="3896612"/>
            <a:ext cx="6477000" cy="914400"/>
          </a:xfrm>
          <a:prstGeom prst="rect">
            <a:avLst/>
          </a:prstGeom>
          <a:ln/>
        </p:spPr>
        <p:txBody>
          <a:bodyPr vert="horz" wrap="square" lIns="0" tIns="0" rIns="0" bIns="0" rtlCol="0" anchor="t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1500">
                <a:solidFill>
                  <a:schemeClr val="dk1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黑龙江地区的传统节庆活动丰富多彩，如春节、元宵节、清明节、端午节、中秋节等，每个节日都有其独特的庆祝方式和文化内涵。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76023" y="265328"/>
            <a:ext cx="11239500" cy="914400"/>
          </a:xfrm>
          <a:prstGeom prst="rect">
            <a:avLst/>
          </a:prstGeom>
          <a:ln/>
        </p:spPr>
        <p:txBody>
          <a:bodyPr vert="horz" wrap="square" lIns="123825" tIns="123825" rIns="57150" bIns="123825" rtlCol="0" anchor="ctr" anchorCtr="0">
            <a:noAutofit/>
          </a:bodyPr>
          <a:lstStyle/>
          <a:p>
            <a:pPr>
              <a:lnSpc>
                <a:spcPct val="140000"/>
              </a:lnSpc>
            </a:pPr>
            <a:r>
              <a:rPr lang="en-US" sz="3000" b="1">
                <a:solidFill>
                  <a:schemeClr val="dk2">
                    <a:alpha val="100000"/>
                  </a:schemeClr>
                </a:solidFill>
                <a:latin typeface="Microsoft Yahei"/>
                <a:ea typeface="Microsoft Yahei"/>
                <a:cs typeface="Microsoft Yahei"/>
              </a:rPr>
              <a:t>民俗习惯与传统节庆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267801" y="3491989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  <p:sp>
        <p:nvSpPr>
          <p:cNvPr id="12" name="AutoShape 12"/>
          <p:cNvSpPr/>
          <p:nvPr/>
        </p:nvSpPr>
        <p:spPr>
          <a:xfrm>
            <a:off x="5267801" y="5117897"/>
            <a:ext cx="238125" cy="238125"/>
          </a:xfrm>
          <a:prstGeom prst="ellipse">
            <a:avLst/>
          </a:prstGeom>
          <a:solidFill>
            <a:schemeClr val="accent1">
              <a:alpha val="100000"/>
            </a:schemeClr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23283D"/>
      </a:dk1>
      <a:lt1>
        <a:srgbClr val="E7F0FB"/>
      </a:lt1>
      <a:dk2>
        <a:srgbClr val="59627E"/>
      </a:dk2>
      <a:lt2>
        <a:srgbClr val="D7E1EB"/>
      </a:lt2>
      <a:accent1>
        <a:srgbClr val="59627E"/>
      </a:accent1>
      <a:accent2>
        <a:srgbClr val="59627E"/>
      </a:accent2>
      <a:accent3>
        <a:srgbClr val="6B7593"/>
      </a:accent3>
      <a:accent4>
        <a:srgbClr val="7882A1"/>
      </a:accent4>
      <a:accent5>
        <a:srgbClr val="848FB1"/>
      </a:accent5>
      <a:accent6>
        <a:srgbClr val="97A1C1"/>
      </a:accent6>
      <a:hlink>
        <a:srgbClr val="EAB900"/>
      </a:hlink>
      <a:folHlink>
        <a:srgbClr val="EAB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764</Words>
  <Application>Microsoft Office PowerPoint</Application>
  <PresentationFormat>宽屏</PresentationFormat>
  <Paragraphs>209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PingFang SC</vt:lpstr>
      <vt:lpstr>STSong</vt:lpstr>
      <vt:lpstr>微软雅黑</vt:lpstr>
      <vt:lpstr>微软雅黑</vt:lpstr>
      <vt:lpstr>Arial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佳勋 李</cp:lastModifiedBy>
  <cp:revision>2</cp:revision>
  <dcterms:created xsi:type="dcterms:W3CDTF">2006-08-16T00:00:00Z</dcterms:created>
  <dcterms:modified xsi:type="dcterms:W3CDTF">2024-10-28T12:29:13Z</dcterms:modified>
</cp:coreProperties>
</file>